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8.jpg" ContentType="image/unknown"/>
  <Override PartName="/ppt/media/image12.jpg" ContentType="image/unknown"/>
  <Override PartName="/ppt/media/image13.jpg" ContentType="image/unknown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32" r:id="rId1"/>
  </p:sldMasterIdLst>
  <p:sldIdLst>
    <p:sldId id="256" r:id="rId2"/>
    <p:sldId id="265" r:id="rId3"/>
    <p:sldId id="260" r:id="rId4"/>
    <p:sldId id="258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B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4" d="100"/>
          <a:sy n="84" d="100"/>
        </p:scale>
        <p:origin x="114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3/6/2023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749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100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3/6/2023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2147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5592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3/6/2023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077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4019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009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8224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5792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3/6/2023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475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9609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3/6/2023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83482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7C61BD00-547A-7017-2BD4-A954E69532DE}"/>
              </a:ext>
            </a:extLst>
          </p:cNvPr>
          <p:cNvSpPr/>
          <p:nvPr/>
        </p:nvSpPr>
        <p:spPr>
          <a:xfrm>
            <a:off x="457201" y="3097530"/>
            <a:ext cx="11269979" cy="3337560"/>
          </a:xfrm>
          <a:prstGeom prst="rect">
            <a:avLst/>
          </a:prstGeom>
          <a:solidFill>
            <a:srgbClr val="002B4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9ED76D6B-F1C7-7FBD-D445-B9A4254976F0}"/>
              </a:ext>
            </a:extLst>
          </p:cNvPr>
          <p:cNvSpPr/>
          <p:nvPr/>
        </p:nvSpPr>
        <p:spPr>
          <a:xfrm>
            <a:off x="457201" y="680483"/>
            <a:ext cx="3997842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83FAE95-3CE6-AF17-5800-27E2848336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9225" y="2261447"/>
            <a:ext cx="10993549" cy="670146"/>
          </a:xfrm>
        </p:spPr>
        <p:txBody>
          <a:bodyPr>
            <a:noAutofit/>
          </a:bodyPr>
          <a:lstStyle/>
          <a:p>
            <a:pPr algn="ctr"/>
            <a:r>
              <a:rPr lang="es-ES" sz="2800" b="1" dirty="0">
                <a:solidFill>
                  <a:schemeClr val="tx1"/>
                </a:solidFill>
                <a:latin typeface="Dubai" panose="020B0503030403030204" pitchFamily="34" charset="-78"/>
                <a:cs typeface="Dubai" panose="020B0503030403030204" pitchFamily="34" charset="-78"/>
              </a:rPr>
              <a:t>Jornada provincial sobre buenas prácticas en gestión ambiental para un municipio sostenible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3C6FB89-F823-D8B4-003D-816C9D8AE0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rot="10800000" flipV="1">
            <a:off x="599228" y="3624600"/>
            <a:ext cx="10993546" cy="2357434"/>
          </a:xfrm>
        </p:spPr>
        <p:txBody>
          <a:bodyPr>
            <a:noAutofit/>
          </a:bodyPr>
          <a:lstStyle/>
          <a:p>
            <a:pPr algn="ctr"/>
            <a:r>
              <a:rPr lang="es-ES" sz="2800" dirty="0">
                <a:solidFill>
                  <a:schemeClr val="bg1"/>
                </a:solidFill>
              </a:rPr>
              <a:t>Escuela de emprendimiento agroecológico </a:t>
            </a:r>
          </a:p>
        </p:txBody>
      </p:sp>
      <p:pic>
        <p:nvPicPr>
          <p:cNvPr id="1026" name="Picture 2" descr="Imagen corporativa | Gobierno de Castilla-La Mancha">
            <a:extLst>
              <a:ext uri="{FF2B5EF4-FFF2-40B4-BE49-F238E27FC236}">
                <a16:creationId xmlns:a16="http://schemas.microsoft.com/office/drawing/2014/main" id="{E3A1F26B-5B98-AD16-494D-7175623185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893" y="802370"/>
            <a:ext cx="1039617" cy="670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strategia de Educación Ambiental de Castilla-La Mancha. Horizonte 2030  (2020-2025) | Gobierno de Castilla-La Mancha">
            <a:extLst>
              <a:ext uri="{FF2B5EF4-FFF2-40B4-BE49-F238E27FC236}">
                <a16:creationId xmlns:a16="http://schemas.microsoft.com/office/drawing/2014/main" id="{4FA2212E-EAB3-CF7C-05CA-2FBB825902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5934" y="802370"/>
            <a:ext cx="1039617" cy="695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Federación de Municipios y Provincias de CLM | fempclm.es">
            <a:extLst>
              <a:ext uri="{FF2B5EF4-FFF2-40B4-BE49-F238E27FC236}">
                <a16:creationId xmlns:a16="http://schemas.microsoft.com/office/drawing/2014/main" id="{9CF87C54-0388-0536-93AB-1B931C064B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8975" y="825958"/>
            <a:ext cx="1078396" cy="647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8AF6D626-DB7A-5B18-F488-59955D2C17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1847" y="4502820"/>
            <a:ext cx="5480685" cy="1228725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D1CB4D90-891D-BD43-5949-ABD254A0A25F}"/>
              </a:ext>
            </a:extLst>
          </p:cNvPr>
          <p:cNvSpPr txBox="1"/>
          <p:nvPr/>
        </p:nvSpPr>
        <p:spPr>
          <a:xfrm>
            <a:off x="9086329" y="6488668"/>
            <a:ext cx="2684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i="1" dirty="0">
                <a:solidFill>
                  <a:schemeClr val="bg1">
                    <a:lumMod val="50000"/>
                  </a:schemeClr>
                </a:solidFill>
                <a:latin typeface="Dubai" panose="020B0503030403030204" pitchFamily="34" charset="-78"/>
                <a:cs typeface="Dubai" panose="020B0503030403030204" pitchFamily="34" charset="-78"/>
              </a:rPr>
              <a:t>Puertollano, 7 marzo 2023</a:t>
            </a:r>
          </a:p>
        </p:txBody>
      </p:sp>
    </p:spTree>
    <p:extLst>
      <p:ext uri="{BB962C8B-B14F-4D97-AF65-F5344CB8AC3E}">
        <p14:creationId xmlns:p14="http://schemas.microsoft.com/office/powerpoint/2010/main" val="17236959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9000"/>
            <a:lum/>
          </a:blip>
          <a:srcRect/>
          <a:stretch>
            <a:fillRect t="-20000"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uadroTexto 17">
            <a:extLst>
              <a:ext uri="{FF2B5EF4-FFF2-40B4-BE49-F238E27FC236}">
                <a16:creationId xmlns:a16="http://schemas.microsoft.com/office/drawing/2014/main" id="{4DB20A60-08E8-2D75-80AE-427F0616D014}"/>
              </a:ext>
            </a:extLst>
          </p:cNvPr>
          <p:cNvSpPr txBox="1"/>
          <p:nvPr/>
        </p:nvSpPr>
        <p:spPr>
          <a:xfrm>
            <a:off x="297180" y="336884"/>
            <a:ext cx="11567160" cy="120032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sz="7200" dirty="0">
                <a:latin typeface="Franklin Gothic Demi Cond" panose="020B0706030402020204" pitchFamily="34" charset="0"/>
                <a:cs typeface="Dubai" panose="020B0503030403030204" pitchFamily="34" charset="-78"/>
              </a:rPr>
              <a:t>         Año 2013 → Creación</a:t>
            </a:r>
          </a:p>
        </p:txBody>
      </p:sp>
      <p:graphicFrame>
        <p:nvGraphicFramePr>
          <p:cNvPr id="5" name="Tabla 5">
            <a:extLst>
              <a:ext uri="{FF2B5EF4-FFF2-40B4-BE49-F238E27FC236}">
                <a16:creationId xmlns:a16="http://schemas.microsoft.com/office/drawing/2014/main" id="{E26EEDF0-3B89-C967-6A97-48D95DD6A3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0272100"/>
              </p:ext>
            </p:extLst>
          </p:nvPr>
        </p:nvGraphicFramePr>
        <p:xfrm>
          <a:off x="297180" y="1794510"/>
          <a:ext cx="11567160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67160">
                  <a:extLst>
                    <a:ext uri="{9D8B030D-6E8A-4147-A177-3AD203B41FA5}">
                      <a16:colId xmlns:a16="http://schemas.microsoft.com/office/drawing/2014/main" val="594632665"/>
                    </a:ext>
                  </a:extLst>
                </a:gridCol>
              </a:tblGrid>
              <a:tr h="2377440">
                <a:tc>
                  <a:txBody>
                    <a:bodyPr/>
                    <a:lstStyle/>
                    <a:p>
                      <a:pPr marL="685800" indent="-685800" algn="ctr">
                        <a:buFont typeface="Wingdings" panose="05000000000000000000" pitchFamily="2" charset="2"/>
                        <a:buChar char="ü"/>
                      </a:pPr>
                      <a:r>
                        <a:rPr kumimoji="0" lang="es-ES" sz="4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Demi Cond" panose="020B0706030402020204" pitchFamily="34" charset="0"/>
                          <a:ea typeface="+mn-ea"/>
                          <a:cs typeface="Dubai" panose="020B0503030403030204" pitchFamily="34" charset="-78"/>
                        </a:rPr>
                        <a:t>Desarrollo sostenible</a:t>
                      </a:r>
                    </a:p>
                    <a:p>
                      <a:pPr marL="685800" indent="-685800" algn="ctr">
                        <a:buFont typeface="Wingdings" panose="05000000000000000000" pitchFamily="2" charset="2"/>
                        <a:buChar char="ü"/>
                      </a:pPr>
                      <a:r>
                        <a:rPr kumimoji="0" lang="es-ES" sz="4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Demi Cond" panose="020B0706030402020204" pitchFamily="34" charset="0"/>
                          <a:ea typeface="+mn-ea"/>
                          <a:cs typeface="Dubai" panose="020B0503030403030204" pitchFamily="34" charset="-78"/>
                        </a:rPr>
                        <a:t>Formación </a:t>
                      </a:r>
                    </a:p>
                    <a:p>
                      <a:pPr marL="685800" indent="-685800" algn="ctr">
                        <a:buFont typeface="Wingdings" panose="05000000000000000000" pitchFamily="2" charset="2"/>
                        <a:buChar char="ü"/>
                      </a:pPr>
                      <a:r>
                        <a:rPr kumimoji="0" lang="es-ES" sz="4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Demi Cond" panose="020B0706030402020204" pitchFamily="34" charset="0"/>
                          <a:ea typeface="+mn-ea"/>
                          <a:cs typeface="Dubai" panose="020B0503030403030204" pitchFamily="34" charset="-78"/>
                        </a:rPr>
                        <a:t>Autoempleo</a:t>
                      </a:r>
                      <a:endParaRPr lang="es-ES" sz="48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545133"/>
                  </a:ext>
                </a:extLst>
              </a:tr>
            </a:tbl>
          </a:graphicData>
        </a:graphic>
      </p:graphicFrame>
      <p:graphicFrame>
        <p:nvGraphicFramePr>
          <p:cNvPr id="6" name="Tabla 6">
            <a:extLst>
              <a:ext uri="{FF2B5EF4-FFF2-40B4-BE49-F238E27FC236}">
                <a16:creationId xmlns:a16="http://schemas.microsoft.com/office/drawing/2014/main" id="{885198BF-49BB-B499-F75C-973723D75B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8353488"/>
              </p:ext>
            </p:extLst>
          </p:nvPr>
        </p:nvGraphicFramePr>
        <p:xfrm>
          <a:off x="297180" y="4519506"/>
          <a:ext cx="11567160" cy="21899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67160">
                  <a:extLst>
                    <a:ext uri="{9D8B030D-6E8A-4147-A177-3AD203B41FA5}">
                      <a16:colId xmlns:a16="http://schemas.microsoft.com/office/drawing/2014/main" val="2268312105"/>
                    </a:ext>
                  </a:extLst>
                </a:gridCol>
              </a:tblGrid>
              <a:tr h="2189904">
                <a:tc>
                  <a:txBody>
                    <a:bodyPr/>
                    <a:lstStyle/>
                    <a:p>
                      <a:pPr algn="ctr"/>
                      <a:endParaRPr kumimoji="0" lang="es-ES" sz="3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Franklin Gothic Demi Cond" panose="020B0706030402020204" pitchFamily="34" charset="0"/>
                        <a:ea typeface="+mn-ea"/>
                        <a:cs typeface="Dubai" panose="020B0503030403030204" pitchFamily="34" charset="-78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6770330"/>
                  </a:ext>
                </a:extLst>
              </a:tr>
            </a:tbl>
          </a:graphicData>
        </a:graphic>
      </p:graphicFrame>
      <p:pic>
        <p:nvPicPr>
          <p:cNvPr id="9" name="Imagen 8">
            <a:extLst>
              <a:ext uri="{FF2B5EF4-FFF2-40B4-BE49-F238E27FC236}">
                <a16:creationId xmlns:a16="http://schemas.microsoft.com/office/drawing/2014/main" id="{F6CA2F4E-5B2F-255A-7D93-0617B8731D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1760" y="4519506"/>
            <a:ext cx="7063740" cy="2098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041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69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3">
            <a:extLst>
              <a:ext uri="{FF2B5EF4-FFF2-40B4-BE49-F238E27FC236}">
                <a16:creationId xmlns:a16="http://schemas.microsoft.com/office/drawing/2014/main" id="{7B66A808-533C-85A8-E071-7CC908203A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8437236"/>
              </p:ext>
            </p:extLst>
          </p:nvPr>
        </p:nvGraphicFramePr>
        <p:xfrm>
          <a:off x="457200" y="617220"/>
          <a:ext cx="11315700" cy="868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15700">
                  <a:extLst>
                    <a:ext uri="{9D8B030D-6E8A-4147-A177-3AD203B41FA5}">
                      <a16:colId xmlns:a16="http://schemas.microsoft.com/office/drawing/2014/main" val="1239710407"/>
                    </a:ext>
                  </a:extLst>
                </a:gridCol>
              </a:tblGrid>
              <a:tr h="868680">
                <a:tc>
                  <a:txBody>
                    <a:bodyPr/>
                    <a:lstStyle/>
                    <a:p>
                      <a:pPr marL="0" indent="0" algn="ctr">
                        <a:buFont typeface="Wingdings" panose="05000000000000000000" pitchFamily="2" charset="2"/>
                        <a:buNone/>
                      </a:pPr>
                      <a:r>
                        <a:rPr kumimoji="0" lang="es-ES" sz="4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Demi Cond" panose="020B0706030402020204" pitchFamily="34" charset="0"/>
                          <a:ea typeface="+mn-ea"/>
                          <a:cs typeface="Dubai" panose="020B0503030403030204" pitchFamily="34" charset="-78"/>
                        </a:rPr>
                        <a:t>MESA LOCAL POR EL EMPLEO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0407089"/>
                  </a:ext>
                </a:extLst>
              </a:tr>
            </a:tbl>
          </a:graphicData>
        </a:graphic>
      </p:graphicFrame>
      <p:pic>
        <p:nvPicPr>
          <p:cNvPr id="4" name="Imagen 3">
            <a:extLst>
              <a:ext uri="{FF2B5EF4-FFF2-40B4-BE49-F238E27FC236}">
                <a16:creationId xmlns:a16="http://schemas.microsoft.com/office/drawing/2014/main" id="{608400B3-7995-8475-B51C-5FEFDB73FD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565910"/>
            <a:ext cx="11315700" cy="5017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730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9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a 3">
            <a:extLst>
              <a:ext uri="{FF2B5EF4-FFF2-40B4-BE49-F238E27FC236}">
                <a16:creationId xmlns:a16="http://schemas.microsoft.com/office/drawing/2014/main" id="{13A06A0C-7AA7-2AC2-CB1D-19B8431196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2697032"/>
              </p:ext>
            </p:extLst>
          </p:nvPr>
        </p:nvGraphicFramePr>
        <p:xfrm>
          <a:off x="457200" y="1177290"/>
          <a:ext cx="11315700" cy="2354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15700">
                  <a:extLst>
                    <a:ext uri="{9D8B030D-6E8A-4147-A177-3AD203B41FA5}">
                      <a16:colId xmlns:a16="http://schemas.microsoft.com/office/drawing/2014/main" val="1239710407"/>
                    </a:ext>
                  </a:extLst>
                </a:gridCol>
              </a:tblGrid>
              <a:tr h="2354580">
                <a:tc>
                  <a:txBody>
                    <a:bodyPr/>
                    <a:lstStyle/>
                    <a:p>
                      <a:pPr marL="571500" indent="-571500" algn="ctr">
                        <a:buFont typeface="Wingdings" panose="05000000000000000000" pitchFamily="2" charset="2"/>
                        <a:buChar char="Ø"/>
                      </a:pPr>
                      <a:r>
                        <a:rPr kumimoji="0" lang="es-ES" sz="4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Demi Cond" panose="020B0706030402020204" pitchFamily="34" charset="0"/>
                          <a:ea typeface="+mn-ea"/>
                          <a:cs typeface="Dubai" panose="020B0503030403030204" pitchFamily="34" charset="-78"/>
                        </a:rPr>
                        <a:t>2,5 has. cultivo</a:t>
                      </a:r>
                    </a:p>
                    <a:p>
                      <a:pPr marL="571500" indent="-571500" algn="ctr">
                        <a:buFont typeface="Wingdings" panose="05000000000000000000" pitchFamily="2" charset="2"/>
                        <a:buChar char="Ø"/>
                      </a:pPr>
                      <a:r>
                        <a:rPr kumimoji="0" lang="es-ES" sz="4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Demi Cond" panose="020B0706030402020204" pitchFamily="34" charset="0"/>
                          <a:ea typeface="+mn-ea"/>
                          <a:cs typeface="Dubai" panose="020B0503030403030204" pitchFamily="34" charset="-78"/>
                        </a:rPr>
                        <a:t>Tinaja 24.000 litros</a:t>
                      </a:r>
                    </a:p>
                    <a:p>
                      <a:pPr marL="571500" indent="-571500" algn="ctr">
                        <a:buFont typeface="Wingdings" panose="05000000000000000000" pitchFamily="2" charset="2"/>
                        <a:buChar char="Ø"/>
                      </a:pPr>
                      <a:r>
                        <a:rPr kumimoji="0" lang="es-ES" sz="4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Demi Cond" panose="020B0706030402020204" pitchFamily="34" charset="0"/>
                          <a:ea typeface="+mn-ea"/>
                          <a:cs typeface="Dubai" panose="020B0503030403030204" pitchFamily="34" charset="-78"/>
                        </a:rPr>
                        <a:t>Invernadero 850 m2</a:t>
                      </a:r>
                      <a:endParaRPr lang="es-ES" sz="4400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0407089"/>
                  </a:ext>
                </a:extLst>
              </a:tr>
            </a:tbl>
          </a:graphicData>
        </a:graphic>
      </p:graphicFrame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74BB1ACA-8756-1D78-095E-85C921E0AF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0702429"/>
              </p:ext>
            </p:extLst>
          </p:nvPr>
        </p:nvGraphicFramePr>
        <p:xfrm>
          <a:off x="457200" y="4199044"/>
          <a:ext cx="11315700" cy="21560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15700">
                  <a:extLst>
                    <a:ext uri="{9D8B030D-6E8A-4147-A177-3AD203B41FA5}">
                      <a16:colId xmlns:a16="http://schemas.microsoft.com/office/drawing/2014/main" val="1239710407"/>
                    </a:ext>
                  </a:extLst>
                </a:gridCol>
              </a:tblGrid>
              <a:tr h="2156036">
                <a:tc>
                  <a:txBody>
                    <a:bodyPr/>
                    <a:lstStyle/>
                    <a:p>
                      <a:pPr marL="0" indent="0" algn="ctr">
                        <a:buFont typeface="Wingdings" panose="05000000000000000000" pitchFamily="2" charset="2"/>
                        <a:buNone/>
                      </a:pPr>
                      <a:endParaRPr kumimoji="0" lang="es-ES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Franklin Gothic Demi Cond" panose="020B0706030402020204" pitchFamily="34" charset="0"/>
                        <a:ea typeface="+mn-ea"/>
                        <a:cs typeface="Dubai" panose="020B0503030403030204" pitchFamily="34" charset="-78"/>
                      </a:endParaRPr>
                    </a:p>
                    <a:p>
                      <a:pPr marL="0" indent="0" algn="ctr">
                        <a:buFont typeface="Wingdings" panose="05000000000000000000" pitchFamily="2" charset="2"/>
                        <a:buNone/>
                      </a:pPr>
                      <a:r>
                        <a:rPr kumimoji="0" lang="es-ES" sz="4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Demi Cond" panose="020B0706030402020204" pitchFamily="34" charset="0"/>
                          <a:ea typeface="+mn-ea"/>
                          <a:cs typeface="Dubai" panose="020B0503030403030204" pitchFamily="34" charset="-78"/>
                        </a:rPr>
                        <a:t>ATPERSON FORMACIÓN Y EMPLEO</a:t>
                      </a:r>
                    </a:p>
                    <a:p>
                      <a:pPr marL="0" indent="0" algn="ctr">
                        <a:buFont typeface="Wingdings" panose="05000000000000000000" pitchFamily="2" charset="2"/>
                        <a:buNone/>
                      </a:pPr>
                      <a:r>
                        <a:rPr kumimoji="0" lang="es-ES" sz="4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Demi Cond" panose="020B0706030402020204" pitchFamily="34" charset="0"/>
                          <a:ea typeface="+mn-ea"/>
                          <a:cs typeface="Dubai" panose="020B0503030403030204" pitchFamily="34" charset="-78"/>
                        </a:rPr>
                        <a:t>PERIÓDO DE APRENDIZAJE DE DOS AÑOS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04070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5230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9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a 3">
            <a:extLst>
              <a:ext uri="{FF2B5EF4-FFF2-40B4-BE49-F238E27FC236}">
                <a16:creationId xmlns:a16="http://schemas.microsoft.com/office/drawing/2014/main" id="{4CCF7CB2-694E-60A5-6525-DDEAAF1622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4808300"/>
              </p:ext>
            </p:extLst>
          </p:nvPr>
        </p:nvGraphicFramePr>
        <p:xfrm>
          <a:off x="457200" y="731520"/>
          <a:ext cx="11315700" cy="1440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15700">
                  <a:extLst>
                    <a:ext uri="{9D8B030D-6E8A-4147-A177-3AD203B41FA5}">
                      <a16:colId xmlns:a16="http://schemas.microsoft.com/office/drawing/2014/main" val="1239710407"/>
                    </a:ext>
                  </a:extLst>
                </a:gridCol>
              </a:tblGrid>
              <a:tr h="1440180">
                <a:tc>
                  <a:txBody>
                    <a:bodyPr/>
                    <a:lstStyle/>
                    <a:p>
                      <a:pPr marL="0" indent="0" algn="ctr">
                        <a:buFont typeface="Wingdings" panose="05000000000000000000" pitchFamily="2" charset="2"/>
                        <a:buNone/>
                      </a:pPr>
                      <a:r>
                        <a:rPr kumimoji="0" lang="es-ES" sz="4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Demi Cond" panose="020B0706030402020204" pitchFamily="34" charset="0"/>
                          <a:ea typeface="+mn-ea"/>
                          <a:cs typeface="Dubai" panose="020B0503030403030204" pitchFamily="34" charset="-78"/>
                        </a:rPr>
                        <a:t>Terreno de 50 m2</a:t>
                      </a:r>
                    </a:p>
                    <a:p>
                      <a:pPr marL="0" indent="0" algn="ctr">
                        <a:buFont typeface="Wingdings" panose="05000000000000000000" pitchFamily="2" charset="2"/>
                        <a:buNone/>
                      </a:pPr>
                      <a:r>
                        <a:rPr kumimoji="0" lang="es-ES" sz="3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Demi Cond" panose="020B0706030402020204" pitchFamily="34" charset="0"/>
                          <a:ea typeface="+mn-ea"/>
                          <a:cs typeface="Dubai" panose="020B0503030403030204" pitchFamily="34" charset="-78"/>
                        </a:rPr>
                        <a:t>Autoconsumo – asociaciones consumo responsable -Mercadillos</a:t>
                      </a:r>
                      <a:endParaRPr lang="es-ES" sz="3200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0407089"/>
                  </a:ext>
                </a:extLst>
              </a:tr>
            </a:tbl>
          </a:graphicData>
        </a:graphic>
      </p:graphicFrame>
      <p:pic>
        <p:nvPicPr>
          <p:cNvPr id="6" name="Imagen 5">
            <a:extLst>
              <a:ext uri="{FF2B5EF4-FFF2-40B4-BE49-F238E27FC236}">
                <a16:creationId xmlns:a16="http://schemas.microsoft.com/office/drawing/2014/main" id="{321D86D6-14D9-FC55-F69F-9BAC506F17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320290"/>
            <a:ext cx="11315700" cy="4411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993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9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9EFB8EC0-4FD6-35CD-4DA2-D9F83BE94D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5170" y="777240"/>
            <a:ext cx="5116830" cy="608076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E6730EF7-43B0-D19F-4AE4-CEB4552A97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777240"/>
            <a:ext cx="7075170" cy="6080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151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9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a 3">
            <a:extLst>
              <a:ext uri="{FF2B5EF4-FFF2-40B4-BE49-F238E27FC236}">
                <a16:creationId xmlns:a16="http://schemas.microsoft.com/office/drawing/2014/main" id="{4CCF7CB2-694E-60A5-6525-DDEAAF1622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3889253"/>
              </p:ext>
            </p:extLst>
          </p:nvPr>
        </p:nvGraphicFramePr>
        <p:xfrm>
          <a:off x="457200" y="731520"/>
          <a:ext cx="112014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01400">
                  <a:extLst>
                    <a:ext uri="{9D8B030D-6E8A-4147-A177-3AD203B41FA5}">
                      <a16:colId xmlns:a16="http://schemas.microsoft.com/office/drawing/2014/main" val="1239710407"/>
                    </a:ext>
                  </a:extLst>
                </a:gridCol>
              </a:tblGrid>
              <a:tr h="891540">
                <a:tc>
                  <a:txBody>
                    <a:bodyPr/>
                    <a:lstStyle/>
                    <a:p>
                      <a:pPr marL="0" indent="0" algn="ctr">
                        <a:buFont typeface="Wingdings" panose="05000000000000000000" pitchFamily="2" charset="2"/>
                        <a:buNone/>
                      </a:pPr>
                      <a:r>
                        <a:rPr kumimoji="0" lang="es-ES" sz="5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Demi Cond" panose="020B0706030402020204" pitchFamily="34" charset="0"/>
                          <a:ea typeface="+mn-ea"/>
                          <a:cs typeface="Dubai" panose="020B0503030403030204" pitchFamily="34" charset="-78"/>
                        </a:rPr>
                        <a:t>BANCO DE TIERRAS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0407089"/>
                  </a:ext>
                </a:extLst>
              </a:tr>
            </a:tbl>
          </a:graphicData>
        </a:graphic>
      </p:graphicFrame>
      <p:pic>
        <p:nvPicPr>
          <p:cNvPr id="3" name="Imagen 2">
            <a:extLst>
              <a:ext uri="{FF2B5EF4-FFF2-40B4-BE49-F238E27FC236}">
                <a16:creationId xmlns:a16="http://schemas.microsoft.com/office/drawing/2014/main" id="{67C92698-CE6A-5717-B8B0-C4B1CF402A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6500" y="1851660"/>
            <a:ext cx="9779000" cy="5006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168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1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59795A3E-B1A2-5256-A4AD-E875E4934D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10" name="Tabla 10">
            <a:extLst>
              <a:ext uri="{FF2B5EF4-FFF2-40B4-BE49-F238E27FC236}">
                <a16:creationId xmlns:a16="http://schemas.microsoft.com/office/drawing/2014/main" id="{446F3CF6-B306-3407-0CF2-3F112D28DC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3984334"/>
              </p:ext>
            </p:extLst>
          </p:nvPr>
        </p:nvGraphicFramePr>
        <p:xfrm>
          <a:off x="1009650" y="3017520"/>
          <a:ext cx="10172700" cy="14516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72700">
                  <a:extLst>
                    <a:ext uri="{9D8B030D-6E8A-4147-A177-3AD203B41FA5}">
                      <a16:colId xmlns:a16="http://schemas.microsoft.com/office/drawing/2014/main" val="3148206049"/>
                    </a:ext>
                  </a:extLst>
                </a:gridCol>
              </a:tblGrid>
              <a:tr h="1451610">
                <a:tc>
                  <a:txBody>
                    <a:bodyPr/>
                    <a:lstStyle/>
                    <a:p>
                      <a:pPr algn="ctr"/>
                      <a:r>
                        <a:rPr kumimoji="0" lang="es-ES" sz="7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Demi Cond" panose="020B0706030402020204" pitchFamily="34" charset="0"/>
                          <a:ea typeface="+mn-ea"/>
                          <a:cs typeface="Dubai" panose="020B0503030403030204" pitchFamily="34" charset="-78"/>
                        </a:rPr>
                        <a:t>¡¡Gracias por su atención!!</a:t>
                      </a:r>
                      <a:endParaRPr lang="es-ES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81110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0065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ividendo">
  <a:themeElements>
    <a:clrScheme name="Dividendo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366658"/>
      </a:accent1>
      <a:accent2>
        <a:srgbClr val="8CB64A"/>
      </a:accent2>
      <a:accent3>
        <a:srgbClr val="88D5A9"/>
      </a:accent3>
      <a:accent4>
        <a:srgbClr val="969FA7"/>
      </a:accent4>
      <a:accent5>
        <a:srgbClr val="E8A844"/>
      </a:accent5>
      <a:accent6>
        <a:srgbClr val="A1561F"/>
      </a:accent6>
      <a:hlink>
        <a:srgbClr val="828282"/>
      </a:hlink>
      <a:folHlink>
        <a:srgbClr val="A5A5A5"/>
      </a:folHlink>
    </a:clrScheme>
    <a:fontScheme name="Dividendo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o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4BEC0EAF-CF86-4D49-B83B-56CC62D3CFF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</TotalTime>
  <Words>75</Words>
  <Application>Microsoft Office PowerPoint</Application>
  <PresentationFormat>Panorámica</PresentationFormat>
  <Paragraphs>18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4" baseType="lpstr">
      <vt:lpstr>Dubai</vt:lpstr>
      <vt:lpstr>Franklin Gothic Demi Cond</vt:lpstr>
      <vt:lpstr>Gill Sans MT</vt:lpstr>
      <vt:lpstr>Wingdings</vt:lpstr>
      <vt:lpstr>Wingdings 2</vt:lpstr>
      <vt:lpstr>Dividendo</vt:lpstr>
      <vt:lpstr>Jornada provincial sobre buenas prácticas en gestión ambiental para un municipio sostenible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Jornada provincial sobre buenas prácticas en gestión ambiental para un municipio sostenible</dc:title>
  <dc:creator>María José García-Cervigón</dc:creator>
  <cp:lastModifiedBy>María José García-Cervigón</cp:lastModifiedBy>
  <cp:revision>16</cp:revision>
  <dcterms:created xsi:type="dcterms:W3CDTF">2023-03-06T14:54:50Z</dcterms:created>
  <dcterms:modified xsi:type="dcterms:W3CDTF">2023-03-06T19:49:51Z</dcterms:modified>
</cp:coreProperties>
</file>