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5" r:id="rId4"/>
    <p:sldId id="283" r:id="rId5"/>
    <p:sldId id="284" r:id="rId6"/>
    <p:sldId id="262" r:id="rId7"/>
    <p:sldId id="263" r:id="rId8"/>
    <p:sldId id="267" r:id="rId9"/>
    <p:sldId id="269" r:id="rId10"/>
    <p:sldId id="268" r:id="rId11"/>
    <p:sldId id="273" r:id="rId12"/>
    <p:sldId id="270" r:id="rId13"/>
    <p:sldId id="277" r:id="rId14"/>
    <p:sldId id="280" r:id="rId15"/>
    <p:sldId id="271" r:id="rId16"/>
    <p:sldId id="278" r:id="rId17"/>
    <p:sldId id="279" r:id="rId18"/>
    <p:sldId id="276" r:id="rId19"/>
    <p:sldId id="281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42" autoAdjust="0"/>
    <p:restoredTop sz="94660"/>
  </p:normalViewPr>
  <p:slideViewPr>
    <p:cSldViewPr snapToGrid="0">
      <p:cViewPr varScale="1">
        <p:scale>
          <a:sx n="72" d="100"/>
          <a:sy n="72" d="100"/>
        </p:scale>
        <p:origin x="5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BC40-B236-483B-A056-D602D6F3F01D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290B-0CE5-4EE6-BA9C-53B21BFE12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32978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BC40-B236-483B-A056-D602D6F3F01D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290B-0CE5-4EE6-BA9C-53B21BFE12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5205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BC40-B236-483B-A056-D602D6F3F01D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290B-0CE5-4EE6-BA9C-53B21BFE12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4811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BC40-B236-483B-A056-D602D6F3F01D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290B-0CE5-4EE6-BA9C-53B21BFE12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6240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BC40-B236-483B-A056-D602D6F3F01D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290B-0CE5-4EE6-BA9C-53B21BFE12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9043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BC40-B236-483B-A056-D602D6F3F01D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290B-0CE5-4EE6-BA9C-53B21BFE12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53567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BC40-B236-483B-A056-D602D6F3F01D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290B-0CE5-4EE6-BA9C-53B21BFE12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4232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BC40-B236-483B-A056-D602D6F3F01D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290B-0CE5-4EE6-BA9C-53B21BFE12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1376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BC40-B236-483B-A056-D602D6F3F01D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290B-0CE5-4EE6-BA9C-53B21BFE12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70164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BC40-B236-483B-A056-D602D6F3F01D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290B-0CE5-4EE6-BA9C-53B21BFE12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3881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5BC40-B236-483B-A056-D602D6F3F01D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A290B-0CE5-4EE6-BA9C-53B21BFE12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7080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>
                <a:lumMod val="75000"/>
              </a:schemeClr>
            </a:gs>
            <a:gs pos="35000">
              <a:schemeClr val="accent4">
                <a:lumMod val="0"/>
                <a:lumOff val="100000"/>
              </a:schemeClr>
            </a:gs>
            <a:gs pos="100000">
              <a:schemeClr val="accent4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5BC40-B236-483B-A056-D602D6F3F01D}" type="datetimeFigureOut">
              <a:rPr lang="es-ES" smtClean="0"/>
              <a:t>09/03/2023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A290B-0CE5-4EE6-BA9C-53B21BFE123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64774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 descr="Un grupo de personas en medio de una plaza&#10;&#10;Descripción generada automáticamente con confianza baja">
            <a:extLst>
              <a:ext uri="{FF2B5EF4-FFF2-40B4-BE49-F238E27FC236}">
                <a16:creationId xmlns:a16="http://schemas.microsoft.com/office/drawing/2014/main" id="{FC015E51-36F1-32C1-9C6F-2D07AF9DEF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73" y="1573062"/>
            <a:ext cx="6699512" cy="4919178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  <a:softEdge rad="299162"/>
          </a:effectLst>
          <a:scene3d>
            <a:camera prst="orthographicFront"/>
            <a:lightRig rig="flat" dir="t"/>
          </a:scene3d>
        </p:spPr>
      </p:pic>
      <p:sp>
        <p:nvSpPr>
          <p:cNvPr id="3" name="Subtítulo 2">
            <a:extLst>
              <a:ext uri="{FF2B5EF4-FFF2-40B4-BE49-F238E27FC236}">
                <a16:creationId xmlns:a16="http://schemas.microsoft.com/office/drawing/2014/main" id="{271E0893-08E1-BFB9-AE6A-9D81EF27BC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5471" y="465652"/>
            <a:ext cx="11724967" cy="3317309"/>
          </a:xfrm>
        </p:spPr>
        <p:txBody>
          <a:bodyPr>
            <a:normAutofit/>
          </a:bodyPr>
          <a:lstStyle/>
          <a:p>
            <a:r>
              <a:rPr lang="es-ES" sz="3800" dirty="0">
                <a:latin typeface="Amasis MT Pro Black" panose="020B0604020202020204" pitchFamily="18" charset="0"/>
              </a:rPr>
              <a:t>LA TRANSFORMACIÓN DEL CENTRO URBANO </a:t>
            </a:r>
          </a:p>
          <a:p>
            <a:r>
              <a:rPr lang="es-ES" sz="3800" dirty="0">
                <a:latin typeface="Amasis MT Pro Black" panose="020B0604020202020204" pitchFamily="18" charset="0"/>
              </a:rPr>
              <a:t>DE ALBACETE</a:t>
            </a:r>
          </a:p>
          <a:p>
            <a:endParaRPr lang="es-ES" sz="2800" dirty="0">
              <a:latin typeface="Amasis MT Pro Black" panose="020B0604020202020204" pitchFamily="18" charset="0"/>
            </a:endParaRPr>
          </a:p>
          <a:p>
            <a:r>
              <a:rPr lang="es-ES" sz="2800" dirty="0">
                <a:latin typeface="Abadi" panose="020B0604020202020204" pitchFamily="34" charset="0"/>
              </a:rPr>
              <a:t>                                                                </a:t>
            </a:r>
          </a:p>
          <a:p>
            <a:endParaRPr lang="es-ES" sz="2800" dirty="0">
              <a:latin typeface="Abadi" panose="020B0604020202020204" pitchFamily="34" charset="0"/>
            </a:endParaRPr>
          </a:p>
          <a:p>
            <a:r>
              <a:rPr lang="es-ES" sz="2800" dirty="0">
                <a:latin typeface="Abadi" panose="020B0604020202020204" pitchFamily="34" charset="0"/>
              </a:rPr>
              <a:t>                                                                 Un sueño hecho realidad…</a:t>
            </a:r>
          </a:p>
        </p:txBody>
      </p:sp>
      <p:pic>
        <p:nvPicPr>
          <p:cNvPr id="9" name="Imagen 8" descr="Texto&#10;&#10;Descripción generada automáticamente con confianza media">
            <a:extLst>
              <a:ext uri="{FF2B5EF4-FFF2-40B4-BE49-F238E27FC236}">
                <a16:creationId xmlns:a16="http://schemas.microsoft.com/office/drawing/2014/main" id="{AB06D4BF-397A-0AEF-CDB5-6701274755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4187" y="4694080"/>
            <a:ext cx="3755135" cy="1698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352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71E0893-08E1-BFB9-AE6A-9D81EF27BC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3007" y="148660"/>
            <a:ext cx="11724967" cy="1280115"/>
          </a:xfrm>
        </p:spPr>
        <p:txBody>
          <a:bodyPr>
            <a:normAutofit/>
          </a:bodyPr>
          <a:lstStyle/>
          <a:p>
            <a:r>
              <a:rPr lang="es-ES" sz="3200" b="1" dirty="0">
                <a:latin typeface="Abadi" panose="020B0604020202020204" pitchFamily="34" charset="0"/>
              </a:rPr>
              <a:t>INICIO DE LAS OBRA Y CAMBIO EN EL ESQUEMA DEL TRÁFICO</a:t>
            </a:r>
          </a:p>
        </p:txBody>
      </p:sp>
      <p:pic>
        <p:nvPicPr>
          <p:cNvPr id="5122" name="Picture 2" descr="Vista previa de imagen">
            <a:extLst>
              <a:ext uri="{FF2B5EF4-FFF2-40B4-BE49-F238E27FC236}">
                <a16:creationId xmlns:a16="http://schemas.microsoft.com/office/drawing/2014/main" id="{90396F47-63F4-32D3-5A8F-6BEA7CBC87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638" y="808200"/>
            <a:ext cx="4303145" cy="5737527"/>
          </a:xfrm>
          <a:prstGeom prst="rect">
            <a:avLst/>
          </a:prstGeom>
          <a:noFill/>
          <a:effectLst>
            <a:softEdge rad="112734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Una calle con edificios de fondo&#10;&#10;Descripción generada automáticamente">
            <a:extLst>
              <a:ext uri="{FF2B5EF4-FFF2-40B4-BE49-F238E27FC236}">
                <a16:creationId xmlns:a16="http://schemas.microsoft.com/office/drawing/2014/main" id="{A7653778-265E-4668-677D-2F8BF20F5A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0976" y="808200"/>
            <a:ext cx="5588781" cy="4685063"/>
          </a:xfrm>
          <a:prstGeom prst="rect">
            <a:avLst/>
          </a:prstGeom>
          <a:effectLst>
            <a:softEdge rad="112734"/>
          </a:effectLst>
        </p:spPr>
      </p:pic>
      <p:pic>
        <p:nvPicPr>
          <p:cNvPr id="7" name="Imagen 6" descr="Texto&#10;&#10;Descripción generada automáticamente con confianza media">
            <a:extLst>
              <a:ext uri="{FF2B5EF4-FFF2-40B4-BE49-F238E27FC236}">
                <a16:creationId xmlns:a16="http://schemas.microsoft.com/office/drawing/2014/main" id="{0E7FA54C-4724-E186-8EB8-DE25721C9DB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5349" y="5790091"/>
            <a:ext cx="1604025" cy="72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577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Vista previa de imagen">
            <a:extLst>
              <a:ext uri="{FF2B5EF4-FFF2-40B4-BE49-F238E27FC236}">
                <a16:creationId xmlns:a16="http://schemas.microsoft.com/office/drawing/2014/main" id="{F23593D7-6280-FDC3-5F69-9CB144A87D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7152" y="152854"/>
            <a:ext cx="8997696" cy="6552292"/>
          </a:xfrm>
          <a:prstGeom prst="rect">
            <a:avLst/>
          </a:prstGeom>
          <a:noFill/>
          <a:effectLst>
            <a:softEdge rad="135818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 descr="Texto&#10;&#10;Descripción generada automáticamente con confianza media">
            <a:extLst>
              <a:ext uri="{FF2B5EF4-FFF2-40B4-BE49-F238E27FC236}">
                <a16:creationId xmlns:a16="http://schemas.microsoft.com/office/drawing/2014/main" id="{3605DC51-DAEA-8753-AE7C-C764B69B5B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8960" y="6023760"/>
            <a:ext cx="1300256" cy="58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435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71E0893-08E1-BFB9-AE6A-9D81EF27BC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3516" y="105646"/>
            <a:ext cx="11724967" cy="1280115"/>
          </a:xfrm>
        </p:spPr>
        <p:txBody>
          <a:bodyPr>
            <a:normAutofit/>
          </a:bodyPr>
          <a:lstStyle/>
          <a:p>
            <a:r>
              <a:rPr lang="es-ES" sz="3600" b="1" dirty="0">
                <a:latin typeface="Abadi" panose="020B0604020202020204" pitchFamily="34" charset="0"/>
              </a:rPr>
              <a:t>DINAMIZACIÓN CULTURAL Y CONSOLIDACIÓN</a:t>
            </a:r>
          </a:p>
          <a:p>
            <a:r>
              <a:rPr lang="es-ES" sz="3600" b="1" dirty="0">
                <a:latin typeface="Abadi" panose="020B0604020202020204" pitchFamily="34" charset="0"/>
              </a:rPr>
              <a:t>COMO EJE CÍVICO</a:t>
            </a:r>
          </a:p>
        </p:txBody>
      </p:sp>
      <p:pic>
        <p:nvPicPr>
          <p:cNvPr id="6" name="Imagen 5" descr="Gente caminando enfrente de un edificio&#10;&#10;Descripción generada automáticamente">
            <a:extLst>
              <a:ext uri="{FF2B5EF4-FFF2-40B4-BE49-F238E27FC236}">
                <a16:creationId xmlns:a16="http://schemas.microsoft.com/office/drawing/2014/main" id="{09549F7E-2829-7595-BAF8-8D600DFFB0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4272" y="1201491"/>
            <a:ext cx="9314688" cy="5550863"/>
          </a:xfrm>
          <a:prstGeom prst="rect">
            <a:avLst/>
          </a:prstGeom>
          <a:effectLst>
            <a:softEdge rad="103167"/>
          </a:effectLst>
        </p:spPr>
      </p:pic>
      <p:pic>
        <p:nvPicPr>
          <p:cNvPr id="7" name="Imagen 6" descr="Texto&#10;&#10;Descripción generada automáticamente con confianza media">
            <a:extLst>
              <a:ext uri="{FF2B5EF4-FFF2-40B4-BE49-F238E27FC236}">
                <a16:creationId xmlns:a16="http://schemas.microsoft.com/office/drawing/2014/main" id="{2D8A4836-BF46-640E-AD7A-DDD6C8ED10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7961" y="6132576"/>
            <a:ext cx="1140522" cy="515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8409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71E0893-08E1-BFB9-AE6A-9D81EF27BC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3515" y="110591"/>
            <a:ext cx="11724967" cy="1280115"/>
          </a:xfrm>
        </p:spPr>
        <p:txBody>
          <a:bodyPr>
            <a:normAutofit/>
          </a:bodyPr>
          <a:lstStyle/>
          <a:p>
            <a:r>
              <a:rPr lang="es-ES" sz="4800" b="1" dirty="0">
                <a:latin typeface="Abadi" panose="020B0604020202020204" pitchFamily="34" charset="0"/>
              </a:rPr>
              <a:t>APERTURA DE NUEVOS NEGOCIOS</a:t>
            </a:r>
          </a:p>
        </p:txBody>
      </p:sp>
      <p:pic>
        <p:nvPicPr>
          <p:cNvPr id="4" name="Picture 2" descr="Vista previa de imagen">
            <a:extLst>
              <a:ext uri="{FF2B5EF4-FFF2-40B4-BE49-F238E27FC236}">
                <a16:creationId xmlns:a16="http://schemas.microsoft.com/office/drawing/2014/main" id="{EACFEA9B-7C9B-6584-0C76-2EFCBCD8CD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267" y="750648"/>
            <a:ext cx="8110653" cy="5808670"/>
          </a:xfrm>
          <a:prstGeom prst="rect">
            <a:avLst/>
          </a:prstGeom>
          <a:noFill/>
          <a:effectLst>
            <a:softEdge rad="104837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 descr="Texto&#10;&#10;Descripción generada automáticamente con confianza media">
            <a:extLst>
              <a:ext uri="{FF2B5EF4-FFF2-40B4-BE49-F238E27FC236}">
                <a16:creationId xmlns:a16="http://schemas.microsoft.com/office/drawing/2014/main" id="{850FDDF6-3B0B-518D-3401-B30BA0BD4A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9458" y="5843208"/>
            <a:ext cx="1349024" cy="610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7122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71E0893-08E1-BFB9-AE6A-9D81EF27BC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3516" y="144622"/>
            <a:ext cx="11724967" cy="1280115"/>
          </a:xfrm>
        </p:spPr>
        <p:txBody>
          <a:bodyPr>
            <a:normAutofit/>
          </a:bodyPr>
          <a:lstStyle/>
          <a:p>
            <a:r>
              <a:rPr lang="es-ES" sz="4800" b="1" dirty="0">
                <a:latin typeface="Abadi" panose="020B0604020202020204" pitchFamily="34" charset="0"/>
              </a:rPr>
              <a:t>FOMENTO DE LA HOSTELERÍA</a:t>
            </a:r>
          </a:p>
        </p:txBody>
      </p:sp>
      <p:pic>
        <p:nvPicPr>
          <p:cNvPr id="11266" name="Picture 2" descr="Vista previa de imagen">
            <a:extLst>
              <a:ext uri="{FF2B5EF4-FFF2-40B4-BE49-F238E27FC236}">
                <a16:creationId xmlns:a16="http://schemas.microsoft.com/office/drawing/2014/main" id="{1354F6BE-609B-5D00-EDA3-3A673D96BC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8960" y="800846"/>
            <a:ext cx="5974080" cy="5974080"/>
          </a:xfrm>
          <a:prstGeom prst="rect">
            <a:avLst/>
          </a:prstGeom>
          <a:noFill/>
          <a:effectLst>
            <a:softEdge rad="112026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Texto&#10;&#10;Descripción generada automáticamente con confianza media">
            <a:extLst>
              <a:ext uri="{FF2B5EF4-FFF2-40B4-BE49-F238E27FC236}">
                <a16:creationId xmlns:a16="http://schemas.microsoft.com/office/drawing/2014/main" id="{9FBF2C75-F00A-63B9-BC18-923C9642F6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352" y="5935608"/>
            <a:ext cx="1522131" cy="68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0107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71E0893-08E1-BFB9-AE6A-9D81EF27BC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3516" y="87700"/>
            <a:ext cx="11724967" cy="1280115"/>
          </a:xfrm>
        </p:spPr>
        <p:txBody>
          <a:bodyPr>
            <a:normAutofit/>
          </a:bodyPr>
          <a:lstStyle/>
          <a:p>
            <a:r>
              <a:rPr lang="es-ES" sz="4800" b="1" dirty="0">
                <a:latin typeface="Abadi" panose="020B0604020202020204" pitchFamily="34" charset="0"/>
              </a:rPr>
              <a:t>ALBACETE FASHION</a:t>
            </a:r>
          </a:p>
        </p:txBody>
      </p:sp>
      <p:pic>
        <p:nvPicPr>
          <p:cNvPr id="5" name="Imagen 4" descr="Imagen que contiene edificio, grande, hombre, parado&#10;&#10;Descripción generada automáticamente">
            <a:extLst>
              <a:ext uri="{FF2B5EF4-FFF2-40B4-BE49-F238E27FC236}">
                <a16:creationId xmlns:a16="http://schemas.microsoft.com/office/drawing/2014/main" id="{4ADA5BE4-1685-665B-0B21-14568B1820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526" y="743001"/>
            <a:ext cx="9040948" cy="6027299"/>
          </a:xfrm>
          <a:prstGeom prst="rect">
            <a:avLst/>
          </a:prstGeom>
          <a:effectLst>
            <a:softEdge rad="126048"/>
          </a:effectLst>
        </p:spPr>
      </p:pic>
      <p:pic>
        <p:nvPicPr>
          <p:cNvPr id="7" name="Imagen 6" descr="Texto&#10;&#10;Descripción generada automáticamente con confianza media">
            <a:extLst>
              <a:ext uri="{FF2B5EF4-FFF2-40B4-BE49-F238E27FC236}">
                <a16:creationId xmlns:a16="http://schemas.microsoft.com/office/drawing/2014/main" id="{C56D1ACA-3075-59C8-BD16-7A82E30C2B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8349" y="6153988"/>
            <a:ext cx="1120134" cy="506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537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71E0893-08E1-BFB9-AE6A-9D81EF27BC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3516" y="10278"/>
            <a:ext cx="11724967" cy="1280115"/>
          </a:xfrm>
        </p:spPr>
        <p:txBody>
          <a:bodyPr>
            <a:normAutofit/>
          </a:bodyPr>
          <a:lstStyle/>
          <a:p>
            <a:r>
              <a:rPr lang="es-ES" sz="4800" b="1" dirty="0">
                <a:latin typeface="Abadi" panose="020B0604020202020204" pitchFamily="34" charset="0"/>
              </a:rPr>
              <a:t>ACTIVIDAD CULTURAL</a:t>
            </a:r>
          </a:p>
        </p:txBody>
      </p:sp>
      <p:pic>
        <p:nvPicPr>
          <p:cNvPr id="5" name="Imagen 4" descr="Un grupo de personas con instrumentos musicales&#10;&#10;Descripción generada automáticamente">
            <a:extLst>
              <a:ext uri="{FF2B5EF4-FFF2-40B4-BE49-F238E27FC236}">
                <a16:creationId xmlns:a16="http://schemas.microsoft.com/office/drawing/2014/main" id="{00A31E44-0497-927A-9C1C-EF6C19CC0B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251" y="610334"/>
            <a:ext cx="9371498" cy="6247666"/>
          </a:xfrm>
          <a:prstGeom prst="rect">
            <a:avLst/>
          </a:prstGeom>
          <a:effectLst>
            <a:softEdge rad="177800"/>
          </a:effectLst>
        </p:spPr>
      </p:pic>
      <p:pic>
        <p:nvPicPr>
          <p:cNvPr id="7" name="Imagen 6" descr="Texto&#10;&#10;Descripción generada automáticamente con confianza media">
            <a:extLst>
              <a:ext uri="{FF2B5EF4-FFF2-40B4-BE49-F238E27FC236}">
                <a16:creationId xmlns:a16="http://schemas.microsoft.com/office/drawing/2014/main" id="{1BF3800A-4750-E60D-055F-5C14D531FC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6346" y="6169152"/>
            <a:ext cx="1167481" cy="52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4335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71E0893-08E1-BFB9-AE6A-9D81EF27BC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3515" y="10278"/>
            <a:ext cx="11724967" cy="1280115"/>
          </a:xfrm>
        </p:spPr>
        <p:txBody>
          <a:bodyPr>
            <a:normAutofit/>
          </a:bodyPr>
          <a:lstStyle/>
          <a:p>
            <a:r>
              <a:rPr lang="es-ES" sz="4800" b="1" dirty="0">
                <a:latin typeface="Abadi" panose="020B0604020202020204" pitchFamily="34" charset="0"/>
              </a:rPr>
              <a:t>ILUMINACIÓN NAVIDEÑA</a:t>
            </a:r>
          </a:p>
        </p:txBody>
      </p:sp>
      <p:pic>
        <p:nvPicPr>
          <p:cNvPr id="7170" name="Picture 2" descr="Vista previa de imagen">
            <a:extLst>
              <a:ext uri="{FF2B5EF4-FFF2-40B4-BE49-F238E27FC236}">
                <a16:creationId xmlns:a16="http://schemas.microsoft.com/office/drawing/2014/main" id="{56C4BC4C-930C-6465-1C7C-26D6A493EB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357" y="650335"/>
            <a:ext cx="8925282" cy="6197387"/>
          </a:xfrm>
          <a:prstGeom prst="rect">
            <a:avLst/>
          </a:prstGeom>
          <a:noFill/>
          <a:effectLst>
            <a:softEdge rad="1778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Texto&#10;&#10;Descripción generada automáticamente con confianza media">
            <a:extLst>
              <a:ext uri="{FF2B5EF4-FFF2-40B4-BE49-F238E27FC236}">
                <a16:creationId xmlns:a16="http://schemas.microsoft.com/office/drawing/2014/main" id="{F0B15993-AA17-AB3E-BD3D-B29EBDF72D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4042" y="6108192"/>
            <a:ext cx="1194439" cy="540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9436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71E0893-08E1-BFB9-AE6A-9D81EF27BC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3516" y="89723"/>
            <a:ext cx="11724967" cy="1280115"/>
          </a:xfrm>
        </p:spPr>
        <p:txBody>
          <a:bodyPr>
            <a:normAutofit/>
          </a:bodyPr>
          <a:lstStyle/>
          <a:p>
            <a:r>
              <a:rPr lang="es-ES" sz="4800" b="1" dirty="0">
                <a:latin typeface="Abadi" panose="020B0604020202020204" pitchFamily="34" charset="0"/>
              </a:rPr>
              <a:t>ESPACIO DE CONVIVENCIA</a:t>
            </a:r>
          </a:p>
        </p:txBody>
      </p:sp>
      <p:pic>
        <p:nvPicPr>
          <p:cNvPr id="10242" name="Picture 2" descr="Vista previa de imagen">
            <a:extLst>
              <a:ext uri="{FF2B5EF4-FFF2-40B4-BE49-F238E27FC236}">
                <a16:creationId xmlns:a16="http://schemas.microsoft.com/office/drawing/2014/main" id="{308A5D5D-A448-EAB7-0D38-24408D988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3282" y="835292"/>
            <a:ext cx="8825435" cy="587818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Texto&#10;&#10;Descripción generada automáticamente con confianza media">
            <a:extLst>
              <a:ext uri="{FF2B5EF4-FFF2-40B4-BE49-F238E27FC236}">
                <a16:creationId xmlns:a16="http://schemas.microsoft.com/office/drawing/2014/main" id="{4C7E506A-3794-3790-C43B-EEC70B800A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0127" y="6047232"/>
            <a:ext cx="1248356" cy="564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3960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71E0893-08E1-BFB9-AE6A-9D81EF27BC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5471" y="465652"/>
            <a:ext cx="11724967" cy="1280115"/>
          </a:xfrm>
        </p:spPr>
        <p:txBody>
          <a:bodyPr>
            <a:normAutofit/>
          </a:bodyPr>
          <a:lstStyle/>
          <a:p>
            <a:r>
              <a:rPr lang="es-ES" sz="6000" b="1" dirty="0">
                <a:latin typeface="Abadi" panose="020B0604020202020204" pitchFamily="34" charset="0"/>
              </a:rPr>
              <a:t>¡ GRACIAS POR SU ATENCIÓN !</a:t>
            </a:r>
          </a:p>
        </p:txBody>
      </p:sp>
      <p:pic>
        <p:nvPicPr>
          <p:cNvPr id="4" name="Imagen 3" descr="Texto&#10;&#10;Descripción generada automáticamente con confianza media">
            <a:extLst>
              <a:ext uri="{FF2B5EF4-FFF2-40B4-BE49-F238E27FC236}">
                <a16:creationId xmlns:a16="http://schemas.microsoft.com/office/drawing/2014/main" id="{56399530-1D6D-3B7A-6A1A-9784D7204E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234" y="2399245"/>
            <a:ext cx="6617531" cy="2992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832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71E0893-08E1-BFB9-AE6A-9D81EF27BC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5471" y="465652"/>
            <a:ext cx="11724967" cy="725425"/>
          </a:xfrm>
        </p:spPr>
        <p:txBody>
          <a:bodyPr>
            <a:normAutofit/>
          </a:bodyPr>
          <a:lstStyle/>
          <a:p>
            <a:r>
              <a:rPr lang="es-ES" sz="3000" b="1" dirty="0">
                <a:latin typeface="Abadi" panose="020B0604020202020204" pitchFamily="34" charset="0"/>
              </a:rPr>
              <a:t>La Movilidad como aspecto clave del funcionamiento de las ciudades</a:t>
            </a:r>
          </a:p>
        </p:txBody>
      </p:sp>
      <p:pic>
        <p:nvPicPr>
          <p:cNvPr id="2050" name="Picture 2" descr="La pirámide de la movilidad urbana sostenible de viajeros ...">
            <a:extLst>
              <a:ext uri="{FF2B5EF4-FFF2-40B4-BE49-F238E27FC236}">
                <a16:creationId xmlns:a16="http://schemas.microsoft.com/office/drawing/2014/main" id="{43259312-7ECA-CA5A-8F58-7D9D8910C7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630" y="925900"/>
            <a:ext cx="9008658" cy="5744773"/>
          </a:xfrm>
          <a:prstGeom prst="rect">
            <a:avLst/>
          </a:prstGeom>
          <a:noFill/>
          <a:effectLst>
            <a:softEdge rad="176771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Texto&#10;&#10;Descripción generada automáticamente con confianza media">
            <a:extLst>
              <a:ext uri="{FF2B5EF4-FFF2-40B4-BE49-F238E27FC236}">
                <a16:creationId xmlns:a16="http://schemas.microsoft.com/office/drawing/2014/main" id="{D6002EDF-950A-1D75-3589-FD04B835361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6413" y="5841352"/>
            <a:ext cx="1604025" cy="72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691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71E0893-08E1-BFB9-AE6A-9D81EF27BC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4783" y="0"/>
            <a:ext cx="12097217" cy="6717792"/>
          </a:xfrm>
        </p:spPr>
        <p:txBody>
          <a:bodyPr>
            <a:normAutofit/>
          </a:bodyPr>
          <a:lstStyle/>
          <a:p>
            <a:pPr algn="just"/>
            <a:endParaRPr lang="es-ES" sz="2800" dirty="0">
              <a:latin typeface="Abadi" panose="020B0604020202020204" pitchFamily="34" charset="0"/>
            </a:endParaRPr>
          </a:p>
          <a:p>
            <a:pPr algn="just"/>
            <a:r>
              <a:rPr lang="es-ES" sz="4800" dirty="0">
                <a:latin typeface="Abadi" panose="020B0604020202020204" pitchFamily="34" charset="0"/>
              </a:rPr>
              <a:t>RETOS DE LA MOVILIDAD ACTUAL</a:t>
            </a:r>
          </a:p>
          <a:p>
            <a:pPr algn="just"/>
            <a:endParaRPr lang="es-ES" sz="2800" dirty="0">
              <a:latin typeface="Abadi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3600" dirty="0"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s-ES" sz="4400" dirty="0">
                <a:effectLst/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-El reto social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4400" dirty="0"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s-ES" sz="4400" dirty="0">
                <a:effectLst/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-El reto digital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4400" dirty="0"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s-ES" sz="4400" dirty="0">
                <a:effectLst/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-El reto ambiental</a:t>
            </a:r>
            <a:endParaRPr lang="es-ES" sz="3600" dirty="0">
              <a:latin typeface="Abadi" panose="020B0604020104020204" pitchFamily="34" charset="0"/>
            </a:endParaRPr>
          </a:p>
        </p:txBody>
      </p:sp>
      <p:pic>
        <p:nvPicPr>
          <p:cNvPr id="5" name="Imagen 4" descr="Diagrama, Icono&#10;&#10;Descripción generada automáticamente">
            <a:extLst>
              <a:ext uri="{FF2B5EF4-FFF2-40B4-BE49-F238E27FC236}">
                <a16:creationId xmlns:a16="http://schemas.microsoft.com/office/drawing/2014/main" id="{A01475FE-A501-2BBA-B91B-8AC0F6D5E4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456" y="1633728"/>
            <a:ext cx="7305761" cy="4962145"/>
          </a:xfrm>
          <a:prstGeom prst="rect">
            <a:avLst/>
          </a:prstGeom>
          <a:effectLst>
            <a:softEdge rad="195298"/>
          </a:effectLst>
        </p:spPr>
      </p:pic>
    </p:spTree>
    <p:extLst>
      <p:ext uri="{BB962C8B-B14F-4D97-AF65-F5344CB8AC3E}">
        <p14:creationId xmlns:p14="http://schemas.microsoft.com/office/powerpoint/2010/main" val="17049341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71E0893-08E1-BFB9-AE6A-9D81EF27BC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3516" y="180561"/>
            <a:ext cx="11724967" cy="826700"/>
          </a:xfrm>
        </p:spPr>
        <p:txBody>
          <a:bodyPr>
            <a:normAutofit fontScale="25000" lnSpcReduction="20000"/>
          </a:bodyPr>
          <a:lstStyle/>
          <a:p>
            <a:pPr algn="just"/>
            <a:endParaRPr lang="es-ES" sz="2800">
              <a:latin typeface="Abadi" panose="020B0604020202020204" pitchFamily="34" charset="0"/>
            </a:endParaRPr>
          </a:p>
          <a:p>
            <a:r>
              <a:rPr lang="es-ES" sz="12300" b="1">
                <a:latin typeface="Abadi" panose="020B0604020202020204" pitchFamily="34" charset="0"/>
              </a:rPr>
              <a:t>ALBACETE CIUDAD ACCESIBLE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ES" sz="3600">
                <a:effectLst/>
                <a:latin typeface="Abadi" panose="020B06040201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-</a:t>
            </a:r>
            <a:endParaRPr lang="es-ES" sz="3600" dirty="0">
              <a:latin typeface="Abadi" panose="020B0604020104020204" pitchFamily="34" charset="0"/>
            </a:endParaRPr>
          </a:p>
        </p:txBody>
      </p:sp>
      <p:pic>
        <p:nvPicPr>
          <p:cNvPr id="6" name="Imagen 5" descr="Autobús de pasajeros estacionado en la calle&#10;&#10;Descripción generada automáticamente">
            <a:extLst>
              <a:ext uri="{FF2B5EF4-FFF2-40B4-BE49-F238E27FC236}">
                <a16:creationId xmlns:a16="http://schemas.microsoft.com/office/drawing/2014/main" id="{997C5162-B1AC-32B6-A919-A0D98D0201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424" y="763255"/>
            <a:ext cx="7885578" cy="5914184"/>
          </a:xfrm>
          <a:prstGeom prst="rect">
            <a:avLst/>
          </a:prstGeom>
          <a:effectLst>
            <a:softEdge rad="187199"/>
          </a:effectLst>
        </p:spPr>
      </p:pic>
      <p:pic>
        <p:nvPicPr>
          <p:cNvPr id="7" name="Imagen 6" descr="Texto&#10;&#10;Descripción generada automáticamente con confianza media">
            <a:extLst>
              <a:ext uri="{FF2B5EF4-FFF2-40B4-BE49-F238E27FC236}">
                <a16:creationId xmlns:a16="http://schemas.microsoft.com/office/drawing/2014/main" id="{DE81CF14-79D4-88DD-18BA-9BCEFC3E94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6327" y="5791199"/>
            <a:ext cx="1452156" cy="656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703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Imagen 4" descr="Una foto de un periódico&#10;&#10;Descripción generada automáticamente con confianza media">
            <a:extLst>
              <a:ext uri="{FF2B5EF4-FFF2-40B4-BE49-F238E27FC236}">
                <a16:creationId xmlns:a16="http://schemas.microsoft.com/office/drawing/2014/main" id="{50B0A1C5-3B47-C8FD-9D6B-B9E944EDD1B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548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71E0893-08E1-BFB9-AE6A-9D81EF27BC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408218" y="465651"/>
            <a:ext cx="9742517" cy="5326333"/>
          </a:xfrm>
        </p:spPr>
        <p:txBody>
          <a:bodyPr>
            <a:normAutofit/>
          </a:bodyPr>
          <a:lstStyle/>
          <a:p>
            <a:r>
              <a:rPr lang="es-ES" sz="3800" b="1" dirty="0">
                <a:latin typeface="Abadi" panose="020B0604020202020204" pitchFamily="34" charset="0"/>
              </a:rPr>
              <a:t>ANTECEDENTES </a:t>
            </a:r>
          </a:p>
          <a:p>
            <a:r>
              <a:rPr lang="es-ES" sz="3800" b="1" dirty="0">
                <a:latin typeface="Abadi" panose="020B0604020202020204" pitchFamily="34" charset="0"/>
              </a:rPr>
              <a:t>AL PROYECTO DE PEATONALICIÓN</a:t>
            </a:r>
          </a:p>
          <a:p>
            <a:endParaRPr lang="es-ES" sz="3200" dirty="0">
              <a:latin typeface="Abadi" panose="020B0604020202020204" pitchFamily="34" charset="0"/>
            </a:endParaRPr>
          </a:p>
          <a:p>
            <a:pPr algn="l"/>
            <a:r>
              <a:rPr lang="es-ES" sz="3200" dirty="0">
                <a:latin typeface="Abadi" panose="020B0604020202020204" pitchFamily="34" charset="0"/>
              </a:rPr>
              <a:t>	</a:t>
            </a:r>
            <a:r>
              <a:rPr lang="es-ES" sz="3600" b="1" dirty="0">
                <a:latin typeface="Abadi" panose="020B0604020202020204" pitchFamily="34" charset="0"/>
              </a:rPr>
              <a:t>-Años 90</a:t>
            </a:r>
          </a:p>
          <a:p>
            <a:pPr algn="l"/>
            <a:r>
              <a:rPr lang="es-ES" sz="3600" b="1" dirty="0">
                <a:latin typeface="Abadi" panose="020B0604020202020204" pitchFamily="34" charset="0"/>
              </a:rPr>
              <a:t>	-Avances en accesibilidad</a:t>
            </a:r>
          </a:p>
          <a:p>
            <a:pPr algn="l"/>
            <a:r>
              <a:rPr lang="es-ES" sz="3600" b="1" dirty="0">
                <a:latin typeface="Abadi" panose="020B0604020202020204" pitchFamily="34" charset="0"/>
              </a:rPr>
              <a:t>	-PMUS 2014</a:t>
            </a:r>
          </a:p>
          <a:p>
            <a:pPr algn="l"/>
            <a:r>
              <a:rPr lang="es-ES" sz="3600" b="1" dirty="0">
                <a:latin typeface="Abadi" panose="020B0604020202020204" pitchFamily="34" charset="0"/>
              </a:rPr>
              <a:t>	-Actuaciones de priorización peatonal</a:t>
            </a:r>
          </a:p>
          <a:p>
            <a:pPr algn="l"/>
            <a:r>
              <a:rPr lang="es-ES" sz="3600" b="1" dirty="0">
                <a:latin typeface="Abadi" panose="020B0604020202020204" pitchFamily="34" charset="0"/>
              </a:rPr>
              <a:t>	-Albacete 30</a:t>
            </a:r>
          </a:p>
          <a:p>
            <a:pPr algn="l"/>
            <a:endParaRPr lang="es-ES" sz="3600" dirty="0">
              <a:latin typeface="Abadi" panose="020B0604020202020204" pitchFamily="34" charset="0"/>
            </a:endParaRPr>
          </a:p>
          <a:p>
            <a:pPr algn="l"/>
            <a:endParaRPr lang="es-ES" sz="2800" dirty="0">
              <a:latin typeface="Abadi" panose="020B0604020202020204" pitchFamily="34" charset="0"/>
            </a:endParaRPr>
          </a:p>
          <a:p>
            <a:pPr algn="l"/>
            <a:endParaRPr lang="es-ES" sz="2800" dirty="0">
              <a:latin typeface="Abadi" panose="020B0604020202020204" pitchFamily="34" charset="0"/>
            </a:endParaRPr>
          </a:p>
        </p:txBody>
      </p:sp>
      <p:pic>
        <p:nvPicPr>
          <p:cNvPr id="5" name="Imagen 4" descr="Un dibujo de una persona&#10;&#10;Descripción generada automáticamente con confianza baja">
            <a:extLst>
              <a:ext uri="{FF2B5EF4-FFF2-40B4-BE49-F238E27FC236}">
                <a16:creationId xmlns:a16="http://schemas.microsoft.com/office/drawing/2014/main" id="{2FF241CF-F5F2-2F09-F10E-9BB79515C2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68" y="86932"/>
            <a:ext cx="3291840" cy="6592992"/>
          </a:xfrm>
          <a:prstGeom prst="rect">
            <a:avLst/>
          </a:prstGeom>
          <a:effectLst>
            <a:softEdge rad="137185"/>
          </a:effectLst>
        </p:spPr>
      </p:pic>
      <p:pic>
        <p:nvPicPr>
          <p:cNvPr id="7" name="Imagen 6" descr="Texto&#10;&#10;Descripción generada automáticamente con confianza media">
            <a:extLst>
              <a:ext uri="{FF2B5EF4-FFF2-40B4-BE49-F238E27FC236}">
                <a16:creationId xmlns:a16="http://schemas.microsoft.com/office/drawing/2014/main" id="{82FCDE2A-AEE8-1F9F-5C4F-39FE1BC202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2039" y="5873242"/>
            <a:ext cx="1604025" cy="725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850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71E0893-08E1-BFB9-AE6A-9D81EF27BC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3516" y="270089"/>
            <a:ext cx="11724967" cy="1280115"/>
          </a:xfrm>
        </p:spPr>
        <p:txBody>
          <a:bodyPr>
            <a:normAutofit/>
          </a:bodyPr>
          <a:lstStyle/>
          <a:p>
            <a:r>
              <a:rPr lang="es-ES" sz="3600" b="1" dirty="0">
                <a:latin typeface="Abadi" panose="020B0604020202020204" pitchFamily="34" charset="0"/>
              </a:rPr>
              <a:t>  PEATONALIZACIÓN DE CALLES ROSARIO Y GAONA</a:t>
            </a:r>
          </a:p>
        </p:txBody>
      </p:sp>
      <p:pic>
        <p:nvPicPr>
          <p:cNvPr id="5" name="Imagen 4" descr="Un par de personas caminando en la banqueta de una calle con coches&#10;&#10;Descripción generada automáticamente con confianza media">
            <a:extLst>
              <a:ext uri="{FF2B5EF4-FFF2-40B4-BE49-F238E27FC236}">
                <a16:creationId xmlns:a16="http://schemas.microsoft.com/office/drawing/2014/main" id="{294F4EE7-54D5-2F25-0B0F-4513A1A3B5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23" y="967531"/>
            <a:ext cx="4306357" cy="5741809"/>
          </a:xfrm>
          <a:prstGeom prst="rect">
            <a:avLst/>
          </a:prstGeom>
          <a:effectLst>
            <a:softEdge rad="118556"/>
          </a:effectLst>
        </p:spPr>
      </p:pic>
      <p:pic>
        <p:nvPicPr>
          <p:cNvPr id="3074" name="Picture 2" descr="Vista previa de imagen">
            <a:extLst>
              <a:ext uri="{FF2B5EF4-FFF2-40B4-BE49-F238E27FC236}">
                <a16:creationId xmlns:a16="http://schemas.microsoft.com/office/drawing/2014/main" id="{666A8DC0-372A-4F42-B410-61788BC4CD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00" b="18010"/>
          <a:stretch/>
        </p:blipFill>
        <p:spPr bwMode="auto">
          <a:xfrm>
            <a:off x="5488962" y="1550204"/>
            <a:ext cx="5978831" cy="3861889"/>
          </a:xfrm>
          <a:prstGeom prst="rect">
            <a:avLst/>
          </a:prstGeom>
          <a:noFill/>
          <a:effectLst>
            <a:softEdge rad="113494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 descr="Texto&#10;&#10;Descripción generada automáticamente con confianza media">
            <a:extLst>
              <a:ext uri="{FF2B5EF4-FFF2-40B4-BE49-F238E27FC236}">
                <a16:creationId xmlns:a16="http://schemas.microsoft.com/office/drawing/2014/main" id="{7D011A4E-7B53-DDF3-D903-A9ACEBBD30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6213" y="5911645"/>
            <a:ext cx="1495328" cy="67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061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71E0893-08E1-BFB9-AE6A-9D81EF27BC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3516" y="144918"/>
            <a:ext cx="11724967" cy="1280115"/>
          </a:xfrm>
        </p:spPr>
        <p:txBody>
          <a:bodyPr>
            <a:normAutofit/>
          </a:bodyPr>
          <a:lstStyle/>
          <a:p>
            <a:r>
              <a:rPr lang="es-ES" sz="3600" b="1" dirty="0">
                <a:latin typeface="Abadi" panose="020B0604020202020204" pitchFamily="34" charset="0"/>
              </a:rPr>
              <a:t>CREACIÓN DE LA ALMENDRA PEATONAL</a:t>
            </a:r>
          </a:p>
        </p:txBody>
      </p:sp>
      <p:pic>
        <p:nvPicPr>
          <p:cNvPr id="5" name="Imagen 4" descr="Diagrama&#10;&#10;Descripción generada automáticamente">
            <a:extLst>
              <a:ext uri="{FF2B5EF4-FFF2-40B4-BE49-F238E27FC236}">
                <a16:creationId xmlns:a16="http://schemas.microsoft.com/office/drawing/2014/main" id="{931B8B1F-9105-43E4-0E37-8235BD9131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954" y="858127"/>
            <a:ext cx="8796090" cy="5700231"/>
          </a:xfrm>
          <a:prstGeom prst="rect">
            <a:avLst/>
          </a:prstGeom>
        </p:spPr>
      </p:pic>
      <p:pic>
        <p:nvPicPr>
          <p:cNvPr id="7" name="Imagen 6" descr="Texto&#10;&#10;Descripción generada automáticamente con confianza media">
            <a:extLst>
              <a:ext uri="{FF2B5EF4-FFF2-40B4-BE49-F238E27FC236}">
                <a16:creationId xmlns:a16="http://schemas.microsoft.com/office/drawing/2014/main" id="{EE3ED41B-6521-DA83-FB98-0FB805BE46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3111" y="5885467"/>
            <a:ext cx="1437065" cy="649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307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46000">
              <a:schemeClr val="accent3">
                <a:lumMod val="95000"/>
                <a:lumOff val="5000"/>
              </a:schemeClr>
            </a:gs>
            <a:gs pos="100000">
              <a:schemeClr val="accent3">
                <a:lumMod val="60000"/>
              </a:schemeClr>
            </a:gs>
          </a:gsLst>
          <a:path path="circle">
            <a:fillToRect l="50000" t="130000" r="50000" b="-3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71E0893-08E1-BFB9-AE6A-9D81EF27BC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3516" y="160852"/>
            <a:ext cx="11724967" cy="1280115"/>
          </a:xfrm>
        </p:spPr>
        <p:txBody>
          <a:bodyPr>
            <a:normAutofit/>
          </a:bodyPr>
          <a:lstStyle/>
          <a:p>
            <a:r>
              <a:rPr lang="es-ES" sz="3600" b="1" dirty="0">
                <a:latin typeface="Abadi" panose="020B0604020202020204" pitchFamily="34" charset="0"/>
              </a:rPr>
              <a:t>UN ASPECTO CLAVE: LA PARTICIPACIÓN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FEDF885-A004-A6AF-4248-EDD8E18FB8D5}"/>
              </a:ext>
            </a:extLst>
          </p:cNvPr>
          <p:cNvSpPr txBox="1"/>
          <p:nvPr/>
        </p:nvSpPr>
        <p:spPr>
          <a:xfrm>
            <a:off x="3049229" y="3127957"/>
            <a:ext cx="60984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br>
              <a:rPr lang="es-ES" dirty="0"/>
            </a:br>
            <a:endParaRPr lang="es-ES" dirty="0"/>
          </a:p>
        </p:txBody>
      </p:sp>
      <p:pic>
        <p:nvPicPr>
          <p:cNvPr id="4098" name="Picture 2" descr="Vista previa de imagen">
            <a:extLst>
              <a:ext uri="{FF2B5EF4-FFF2-40B4-BE49-F238E27FC236}">
                <a16:creationId xmlns:a16="http://schemas.microsoft.com/office/drawing/2014/main" id="{22A43B6E-065C-963A-4261-898500A202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816" y="806474"/>
            <a:ext cx="8734365" cy="5817522"/>
          </a:xfrm>
          <a:prstGeom prst="rect">
            <a:avLst/>
          </a:prstGeom>
          <a:noFill/>
          <a:effectLst>
            <a:softEdge rad="137741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6" descr="Texto&#10;&#10;Descripción generada automáticamente con confianza media">
            <a:extLst>
              <a:ext uri="{FF2B5EF4-FFF2-40B4-BE49-F238E27FC236}">
                <a16:creationId xmlns:a16="http://schemas.microsoft.com/office/drawing/2014/main" id="{E0DDD2FF-3124-D2AB-2B28-F7A826166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1416" y="5852160"/>
            <a:ext cx="1437065" cy="649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9483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</TotalTime>
  <Words>137</Words>
  <Application>Microsoft Office PowerPoint</Application>
  <PresentationFormat>Panorámica</PresentationFormat>
  <Paragraphs>39</Paragraphs>
  <Slides>19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5" baseType="lpstr">
      <vt:lpstr>Abadi</vt:lpstr>
      <vt:lpstr>Amasis MT Pro Black</vt:lpstr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Ayuntamiento de Albacete Concejalía de Movilidad Urbana</dc:title>
  <dc:creator>José González Martínez</dc:creator>
  <cp:lastModifiedBy>José González Martínez</cp:lastModifiedBy>
  <cp:revision>4</cp:revision>
  <dcterms:created xsi:type="dcterms:W3CDTF">2023-03-09T17:13:02Z</dcterms:created>
  <dcterms:modified xsi:type="dcterms:W3CDTF">2023-03-09T23:00:54Z</dcterms:modified>
</cp:coreProperties>
</file>