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57" r:id="rId3"/>
    <p:sldId id="260" r:id="rId4"/>
    <p:sldId id="263" r:id="rId5"/>
    <p:sldId id="270" r:id="rId6"/>
    <p:sldId id="266" r:id="rId7"/>
    <p:sldId id="267" r:id="rId8"/>
    <p:sldId id="269" r:id="rId9"/>
    <p:sldId id="262" r:id="rId10"/>
    <p:sldId id="264" r:id="rId11"/>
    <p:sldId id="265" r:id="rId12"/>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BE45"/>
    <a:srgbClr val="0037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339"/>
    <p:restoredTop sz="75184"/>
  </p:normalViewPr>
  <p:slideViewPr>
    <p:cSldViewPr snapToGrid="0" snapToObjects="1">
      <p:cViewPr varScale="1">
        <p:scale>
          <a:sx n="81" d="100"/>
          <a:sy n="81" d="100"/>
        </p:scale>
        <p:origin x="60" y="2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6284" y="1467556"/>
            <a:ext cx="7859432" cy="1576568"/>
          </a:xfrm>
          <a:prstGeom prst="rect">
            <a:avLst/>
          </a:prstGeom>
        </p:spPr>
      </p:pic>
      <p:sp>
        <p:nvSpPr>
          <p:cNvPr id="2" name="Título 1"/>
          <p:cNvSpPr>
            <a:spLocks noGrp="1"/>
          </p:cNvSpPr>
          <p:nvPr>
            <p:ph type="ctrTitle"/>
          </p:nvPr>
        </p:nvSpPr>
        <p:spPr>
          <a:xfrm>
            <a:off x="1524000" y="3244674"/>
            <a:ext cx="9144000" cy="2387600"/>
          </a:xfrm>
        </p:spPr>
        <p:txBody>
          <a:bodyPr anchor="ctr"/>
          <a:lstStyle>
            <a:lvl1pPr algn="ctr">
              <a:defRPr sz="6000"/>
            </a:lvl1pPr>
          </a:lstStyle>
          <a:p>
            <a:r>
              <a:rPr lang="es-ES"/>
              <a:t>Haga clic para modificar el estilo de título del patrón</a:t>
            </a:r>
            <a:endParaRPr lang="es-ES_tradnl" dirty="0"/>
          </a:p>
        </p:txBody>
      </p:sp>
    </p:spTree>
    <p:extLst>
      <p:ext uri="{BB962C8B-B14F-4D97-AF65-F5344CB8AC3E}">
        <p14:creationId xmlns:p14="http://schemas.microsoft.com/office/powerpoint/2010/main" val="14772609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Imagen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691219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579963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1_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solidFill>
                  <a:srgbClr val="003761"/>
                </a:solidFill>
              </a:defRPr>
            </a:lvl1pPr>
          </a:lstStyle>
          <a:p>
            <a:r>
              <a:rPr lang="es-ES"/>
              <a:t>Haga clic para modificar el estilo de título del patrón</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solidFill>
                  <a:srgbClr val="003761"/>
                </a:solidFill>
              </a:defRPr>
            </a:lvl1pPr>
            <a:lvl2pPr>
              <a:defRPr sz="2800">
                <a:solidFill>
                  <a:srgbClr val="003761"/>
                </a:solidFill>
              </a:defRPr>
            </a:lvl2pPr>
            <a:lvl3pPr>
              <a:defRPr sz="2400">
                <a:solidFill>
                  <a:srgbClr val="003761"/>
                </a:solidFill>
              </a:defRPr>
            </a:lvl3pPr>
            <a:lvl4pPr>
              <a:defRPr sz="2000">
                <a:solidFill>
                  <a:srgbClr val="003761"/>
                </a:solidFill>
              </a:defRPr>
            </a:lvl4pPr>
            <a:lvl5pPr>
              <a:defRPr sz="2000">
                <a:solidFill>
                  <a:srgbClr val="003761"/>
                </a:solidFill>
              </a:defRPr>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solidFill>
                  <a:srgbClr val="00376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pic>
        <p:nvPicPr>
          <p:cNvPr id="6" name="Imagen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814762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1_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solidFill>
                  <a:srgbClr val="003761"/>
                </a:solidFill>
              </a:defRPr>
            </a:lvl1pPr>
          </a:lstStyle>
          <a:p>
            <a:r>
              <a:rPr lang="es-ES"/>
              <a:t>Haga clic para modificar el estilo de título del patrón</a:t>
            </a:r>
            <a:endParaRPr lang="es-ES_tradnl"/>
          </a:p>
        </p:txBody>
      </p:sp>
      <p:sp>
        <p:nvSpPr>
          <p:cNvPr id="3" name="Marcador de imagen 2"/>
          <p:cNvSpPr>
            <a:spLocks noGrp="1"/>
          </p:cNvSpPr>
          <p:nvPr>
            <p:ph type="pic" idx="1"/>
          </p:nvPr>
        </p:nvSpPr>
        <p:spPr>
          <a:xfrm>
            <a:off x="5183188" y="987425"/>
            <a:ext cx="6172200" cy="4873625"/>
          </a:xfrm>
        </p:spPr>
        <p:txBody>
          <a:bodyPr/>
          <a:lstStyle>
            <a:lvl1pPr marL="0" indent="0">
              <a:buNone/>
              <a:defRPr sz="3200">
                <a:solidFill>
                  <a:srgbClr val="00376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solidFill>
                  <a:srgbClr val="00376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pic>
        <p:nvPicPr>
          <p:cNvPr id="6" name="Imagen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349335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_Título y texto vertic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rgbClr val="003761"/>
                </a:solidFill>
              </a:defRPr>
            </a:lvl1pPr>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lvl1pPr>
              <a:defRPr>
                <a:solidFill>
                  <a:srgbClr val="003761"/>
                </a:solidFill>
              </a:defRPr>
            </a:lvl1pPr>
            <a:lvl2pPr>
              <a:defRPr>
                <a:solidFill>
                  <a:srgbClr val="003761"/>
                </a:solidFill>
              </a:defRPr>
            </a:lvl2pPr>
            <a:lvl3pPr>
              <a:defRPr>
                <a:solidFill>
                  <a:srgbClr val="003761"/>
                </a:solidFill>
              </a:defRPr>
            </a:lvl3pPr>
            <a:lvl4pPr>
              <a:defRPr>
                <a:solidFill>
                  <a:srgbClr val="003761"/>
                </a:solidFill>
              </a:defRPr>
            </a:lvl4pPr>
            <a:lvl5pPr>
              <a:defRPr>
                <a:solidFill>
                  <a:srgbClr val="00376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8" name="Imagen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849125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1_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lvl1pPr>
              <a:defRPr>
                <a:solidFill>
                  <a:srgbClr val="003761"/>
                </a:solidFill>
              </a:defRPr>
            </a:lvl1pPr>
          </a:lstStyle>
          <a:p>
            <a:r>
              <a:rPr lang="es-ES"/>
              <a:t>Haga clic para modificar el estilo de título del patrón</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lvl1pPr>
              <a:defRPr>
                <a:solidFill>
                  <a:srgbClr val="003761"/>
                </a:solidFill>
              </a:defRPr>
            </a:lvl1pPr>
            <a:lvl2pPr>
              <a:defRPr>
                <a:solidFill>
                  <a:srgbClr val="003761"/>
                </a:solidFill>
              </a:defRPr>
            </a:lvl2pPr>
            <a:lvl3pPr>
              <a:defRPr>
                <a:solidFill>
                  <a:srgbClr val="003761"/>
                </a:solidFill>
              </a:defRPr>
            </a:lvl3pPr>
            <a:lvl4pPr>
              <a:defRPr>
                <a:solidFill>
                  <a:srgbClr val="003761"/>
                </a:solidFill>
              </a:defRPr>
            </a:lvl4pPr>
            <a:lvl5pPr>
              <a:defRPr>
                <a:solidFill>
                  <a:srgbClr val="00376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4" name="Imagen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26609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Marcador de imagen 2"/>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ES_tradnl"/>
          </a:p>
        </p:txBody>
      </p:sp>
      <p:pic>
        <p:nvPicPr>
          <p:cNvPr id="5" name="Imagen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9"/>
          </a:xfrm>
          <a:prstGeom prst="rect">
            <a:avLst/>
          </a:prstGeom>
        </p:spPr>
      </p:pic>
      <p:sp>
        <p:nvSpPr>
          <p:cNvPr id="8" name="Título 1"/>
          <p:cNvSpPr>
            <a:spLocks noGrp="1"/>
          </p:cNvSpPr>
          <p:nvPr>
            <p:ph type="title"/>
          </p:nvPr>
        </p:nvSpPr>
        <p:spPr>
          <a:xfrm>
            <a:off x="1085971" y="457200"/>
            <a:ext cx="3932237" cy="1600200"/>
          </a:xfrm>
        </p:spPr>
        <p:txBody>
          <a:bodyPr anchor="b"/>
          <a:lstStyle>
            <a:lvl1pPr>
              <a:defRPr sz="3200"/>
            </a:lvl1pPr>
          </a:lstStyle>
          <a:p>
            <a:r>
              <a:rPr lang="es-ES"/>
              <a:t>Haga clic para modificar el estilo de título del patrón</a:t>
            </a:r>
            <a:endParaRPr lang="es-ES_tradnl"/>
          </a:p>
        </p:txBody>
      </p:sp>
      <p:sp>
        <p:nvSpPr>
          <p:cNvPr id="9" name="Marcador de texto 3"/>
          <p:cNvSpPr>
            <a:spLocks noGrp="1"/>
          </p:cNvSpPr>
          <p:nvPr>
            <p:ph type="body" sz="half" idx="2"/>
          </p:nvPr>
        </p:nvSpPr>
        <p:spPr>
          <a:xfrm>
            <a:off x="1085971"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Tree>
    <p:extLst>
      <p:ext uri="{BB962C8B-B14F-4D97-AF65-F5344CB8AC3E}">
        <p14:creationId xmlns:p14="http://schemas.microsoft.com/office/powerpoint/2010/main" val="19047979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Diseño personalizad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imagen 2"/>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ES_tradnl"/>
          </a:p>
        </p:txBody>
      </p:sp>
      <p:pic>
        <p:nvPicPr>
          <p:cNvPr id="5" name="Imagen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9" y="6311900"/>
            <a:ext cx="2832382" cy="416279"/>
          </a:xfrm>
          <a:prstGeom prst="rect">
            <a:avLst/>
          </a:prstGeom>
        </p:spPr>
      </p:pic>
      <p:sp>
        <p:nvSpPr>
          <p:cNvPr id="8" name="Título 1"/>
          <p:cNvSpPr>
            <a:spLocks noGrp="1"/>
          </p:cNvSpPr>
          <p:nvPr>
            <p:ph type="title"/>
          </p:nvPr>
        </p:nvSpPr>
        <p:spPr>
          <a:xfrm>
            <a:off x="1085971" y="457200"/>
            <a:ext cx="3932237" cy="1600200"/>
          </a:xfrm>
        </p:spPr>
        <p:txBody>
          <a:bodyPr anchor="b"/>
          <a:lstStyle>
            <a:lvl1pPr>
              <a:defRPr sz="3200">
                <a:solidFill>
                  <a:srgbClr val="003761"/>
                </a:solidFill>
              </a:defRPr>
            </a:lvl1pPr>
          </a:lstStyle>
          <a:p>
            <a:r>
              <a:rPr lang="es-ES"/>
              <a:t>Haga clic para modificar el estilo de título del patrón</a:t>
            </a:r>
            <a:endParaRPr lang="es-ES_tradnl"/>
          </a:p>
        </p:txBody>
      </p:sp>
      <p:sp>
        <p:nvSpPr>
          <p:cNvPr id="9" name="Marcador de texto 3"/>
          <p:cNvSpPr>
            <a:spLocks noGrp="1"/>
          </p:cNvSpPr>
          <p:nvPr>
            <p:ph type="body" sz="half" idx="2"/>
          </p:nvPr>
        </p:nvSpPr>
        <p:spPr>
          <a:xfrm>
            <a:off x="1085971" y="2057400"/>
            <a:ext cx="3932237" cy="3811588"/>
          </a:xfrm>
        </p:spPr>
        <p:txBody>
          <a:bodyPr/>
          <a:lstStyle>
            <a:lvl1pPr marL="0" indent="0">
              <a:buNone/>
              <a:defRPr sz="1600">
                <a:solidFill>
                  <a:srgbClr val="00376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
        <p:nvSpPr>
          <p:cNvPr id="2" name="Título 1"/>
          <p:cNvSpPr>
            <a:spLocks noGrp="1"/>
          </p:cNvSpPr>
          <p:nvPr>
            <p:ph type="title"/>
          </p:nvPr>
        </p:nvSpPr>
        <p:spPr/>
        <p:txBody>
          <a:bodyPr/>
          <a:lstStyle>
            <a:lvl1pPr>
              <a:defRPr>
                <a:solidFill>
                  <a:srgbClr val="003761"/>
                </a:solidFill>
              </a:defRPr>
            </a:lvl1pPr>
          </a:lstStyle>
          <a:p>
            <a:r>
              <a:rPr lang="es-ES"/>
              <a:t>Haga clic para modificar el estilo de título del patrón</a:t>
            </a:r>
            <a:endParaRPr lang="es-ES_tradnl" dirty="0"/>
          </a:p>
        </p:txBody>
      </p:sp>
      <p:sp>
        <p:nvSpPr>
          <p:cNvPr id="3" name="Marcador de contenido 2"/>
          <p:cNvSpPr>
            <a:spLocks noGrp="1"/>
          </p:cNvSpPr>
          <p:nvPr>
            <p:ph idx="1"/>
          </p:nvPr>
        </p:nvSpPr>
        <p:spPr/>
        <p:txBody>
          <a:bodyPr/>
          <a:lstStyle>
            <a:lvl1pPr>
              <a:defRPr>
                <a:solidFill>
                  <a:srgbClr val="003761"/>
                </a:solidFill>
              </a:defRPr>
            </a:lvl1pPr>
            <a:lvl2pPr>
              <a:defRPr>
                <a:solidFill>
                  <a:srgbClr val="003761"/>
                </a:solidFill>
              </a:defRPr>
            </a:lvl2pPr>
            <a:lvl3pPr>
              <a:defRPr>
                <a:solidFill>
                  <a:srgbClr val="003761"/>
                </a:solidFill>
              </a:defRPr>
            </a:lvl3pPr>
            <a:lvl4pPr>
              <a:defRPr>
                <a:solidFill>
                  <a:srgbClr val="003761"/>
                </a:solidFill>
              </a:defRPr>
            </a:lvl4pPr>
            <a:lvl5pPr>
              <a:defRPr>
                <a:solidFill>
                  <a:srgbClr val="00376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bg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933176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solidFill>
                  <a:srgbClr val="003761"/>
                </a:solidFill>
              </a:defRPr>
            </a:lvl1p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rgbClr val="00376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pic>
        <p:nvPicPr>
          <p:cNvPr id="5" name="Imagen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625239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rgbClr val="003761"/>
                </a:solidFill>
              </a:defRPr>
            </a:lvl1pPr>
          </a:lstStyle>
          <a:p>
            <a:r>
              <a:rPr lang="es-ES"/>
              <a:t>Haga clic para modificar el estilo de título del patrón</a:t>
            </a:r>
            <a:endParaRPr lang="es-ES_tradnl"/>
          </a:p>
        </p:txBody>
      </p:sp>
      <p:sp>
        <p:nvSpPr>
          <p:cNvPr id="3" name="Marcador de contenido 2"/>
          <p:cNvSpPr>
            <a:spLocks noGrp="1"/>
          </p:cNvSpPr>
          <p:nvPr>
            <p:ph sz="half" idx="1"/>
          </p:nvPr>
        </p:nvSpPr>
        <p:spPr>
          <a:xfrm>
            <a:off x="838200" y="1825625"/>
            <a:ext cx="5181600" cy="4351338"/>
          </a:xfrm>
        </p:spPr>
        <p:txBody>
          <a:bodyPr/>
          <a:lstStyle>
            <a:lvl1pPr>
              <a:defRPr>
                <a:solidFill>
                  <a:srgbClr val="003761"/>
                </a:solidFill>
              </a:defRPr>
            </a:lvl1pPr>
            <a:lvl2pPr>
              <a:defRPr>
                <a:solidFill>
                  <a:srgbClr val="003761"/>
                </a:solidFill>
              </a:defRPr>
            </a:lvl2pPr>
            <a:lvl3pPr>
              <a:defRPr>
                <a:solidFill>
                  <a:srgbClr val="003761"/>
                </a:solidFill>
              </a:defRPr>
            </a:lvl3pPr>
            <a:lvl4pPr>
              <a:defRPr>
                <a:solidFill>
                  <a:srgbClr val="003761"/>
                </a:solidFill>
              </a:defRPr>
            </a:lvl4pPr>
            <a:lvl5pPr>
              <a:defRPr>
                <a:solidFill>
                  <a:srgbClr val="00376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lvl1pPr>
              <a:defRPr>
                <a:solidFill>
                  <a:srgbClr val="003761"/>
                </a:solidFill>
              </a:defRPr>
            </a:lvl1pPr>
            <a:lvl2pPr>
              <a:defRPr>
                <a:solidFill>
                  <a:srgbClr val="003761"/>
                </a:solidFill>
              </a:defRPr>
            </a:lvl2pPr>
            <a:lvl3pPr>
              <a:defRPr>
                <a:solidFill>
                  <a:srgbClr val="003761"/>
                </a:solidFill>
              </a:defRPr>
            </a:lvl3pPr>
            <a:lvl4pPr>
              <a:defRPr>
                <a:solidFill>
                  <a:srgbClr val="003761"/>
                </a:solidFill>
              </a:defRPr>
            </a:lvl4pPr>
            <a:lvl5pPr>
              <a:defRPr>
                <a:solidFill>
                  <a:srgbClr val="00376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6" name="Imagen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ES_tradn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pic>
        <p:nvPicPr>
          <p:cNvPr id="10" name="Imagen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1419" y="6311900"/>
            <a:ext cx="2832382" cy="416278"/>
          </a:xfrm>
          <a:prstGeom prst="rect">
            <a:avLst/>
          </a:prstGeom>
        </p:spPr>
      </p:pic>
    </p:spTree>
    <p:extLst>
      <p:ext uri="{BB962C8B-B14F-4D97-AF65-F5344CB8AC3E}">
        <p14:creationId xmlns:p14="http://schemas.microsoft.com/office/powerpoint/2010/main" val="1552862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olo el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rgbClr val="003761"/>
                </a:solidFill>
              </a:defRPr>
            </a:lvl1pPr>
          </a:lstStyle>
          <a:p>
            <a:r>
              <a:rPr lang="es-ES"/>
              <a:t>Haga clic para modificar el estilo de título del patrón</a:t>
            </a:r>
            <a:endParaRPr lang="es-ES_tradnl"/>
          </a:p>
        </p:txBody>
      </p:sp>
      <p:pic>
        <p:nvPicPr>
          <p:cNvPr id="7" name="Imagen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21418" y="6311900"/>
            <a:ext cx="2832382" cy="416279"/>
          </a:xfrm>
          <a:prstGeom prst="rect">
            <a:avLst/>
          </a:prstGeom>
        </p:spPr>
      </p:pic>
    </p:spTree>
    <p:extLst>
      <p:ext uri="{BB962C8B-B14F-4D97-AF65-F5344CB8AC3E}">
        <p14:creationId xmlns:p14="http://schemas.microsoft.com/office/powerpoint/2010/main" val="594569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dirty="0"/>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p>
        </p:txBody>
      </p:sp>
    </p:spTree>
    <p:extLst>
      <p:ext uri="{BB962C8B-B14F-4D97-AF65-F5344CB8AC3E}">
        <p14:creationId xmlns:p14="http://schemas.microsoft.com/office/powerpoint/2010/main" val="1485323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62" r:id="rId5"/>
    <p:sldLayoutId id="2147483652" r:id="rId6"/>
    <p:sldLayoutId id="2147483663" r:id="rId7"/>
    <p:sldLayoutId id="2147483653" r:id="rId8"/>
    <p:sldLayoutId id="2147483654" r:id="rId9"/>
    <p:sldLayoutId id="2147483655" r:id="rId10"/>
    <p:sldLayoutId id="2147483664" r:id="rId11"/>
    <p:sldLayoutId id="2147483656" r:id="rId12"/>
    <p:sldLayoutId id="2147483665" r:id="rId13"/>
    <p:sldLayoutId id="2147483657" r:id="rId14"/>
    <p:sldLayoutId id="2147483666" r:id="rId15"/>
    <p:sldLayoutId id="2147483658" r:id="rId16"/>
    <p:sldLayoutId id="2147483667" r:id="rId17"/>
    <p:sldLayoutId id="2147483659" r:id="rId18"/>
    <p:sldLayoutId id="2147483668" r:id="rId19"/>
    <p:sldLayoutId id="2147483660" r:id="rId20"/>
    <p:sldLayoutId id="2147483669" r:id="rId21"/>
  </p:sldLayoutIdLst>
  <p:txStyles>
    <p:titleStyle>
      <a:lvl1pPr algn="l" defTabSz="914400" rtl="0" eaLnBrk="1" latinLnBrk="0" hangingPunct="1">
        <a:lnSpc>
          <a:spcPct val="90000"/>
        </a:lnSpc>
        <a:spcBef>
          <a:spcPct val="0"/>
        </a:spcBef>
        <a:buNone/>
        <a:defRPr sz="4400" b="0" i="0" kern="1200" spc="-150">
          <a:solidFill>
            <a:schemeClr val="bg1"/>
          </a:solidFill>
          <a:latin typeface="Helvetica Neue LT Pro 75" charset="0"/>
          <a:ea typeface="Helvetica Neue LT Pro 75" charset="0"/>
          <a:cs typeface="Helvetica Neue LT Pro 75" charset="0"/>
        </a:defRPr>
      </a:lvl1pPr>
    </p:titleStyle>
    <p:bodyStyle>
      <a:lvl1pPr marL="228600" indent="-228600" algn="l" defTabSz="914400" rtl="0" eaLnBrk="1" latinLnBrk="0" hangingPunct="1">
        <a:lnSpc>
          <a:spcPct val="90000"/>
        </a:lnSpc>
        <a:spcBef>
          <a:spcPts val="1000"/>
        </a:spcBef>
        <a:buFont typeface="Arial"/>
        <a:buChar char="•"/>
        <a:defRPr sz="2800" b="0" i="0" kern="1200" spc="0">
          <a:solidFill>
            <a:schemeClr val="bg1"/>
          </a:solidFill>
          <a:latin typeface="Helvetica Neue LT Pro 55 Roman" charset="0"/>
          <a:ea typeface="Helvetica Neue LT Pro 55 Roman" charset="0"/>
          <a:cs typeface="Helvetica Neue LT Pro 55 Roman" charset="0"/>
        </a:defRPr>
      </a:lvl1pPr>
      <a:lvl2pPr marL="685800" indent="-228600" algn="l" defTabSz="914400" rtl="0" eaLnBrk="1" latinLnBrk="0" hangingPunct="1">
        <a:lnSpc>
          <a:spcPct val="90000"/>
        </a:lnSpc>
        <a:spcBef>
          <a:spcPts val="500"/>
        </a:spcBef>
        <a:buFont typeface="Arial"/>
        <a:buChar char="•"/>
        <a:defRPr sz="2400" b="0" i="0" kern="1200" spc="0">
          <a:solidFill>
            <a:schemeClr val="bg1"/>
          </a:solidFill>
          <a:latin typeface="Helvetica Neue LT Pro 55 Roman" charset="0"/>
          <a:ea typeface="Helvetica Neue LT Pro 55 Roman" charset="0"/>
          <a:cs typeface="Helvetica Neue LT Pro 55 Roman" charset="0"/>
        </a:defRPr>
      </a:lvl2pPr>
      <a:lvl3pPr marL="1143000" indent="-228600" algn="l" defTabSz="914400" rtl="0" eaLnBrk="1" latinLnBrk="0" hangingPunct="1">
        <a:lnSpc>
          <a:spcPct val="90000"/>
        </a:lnSpc>
        <a:spcBef>
          <a:spcPts val="500"/>
        </a:spcBef>
        <a:buFont typeface="Arial"/>
        <a:buChar char="•"/>
        <a:defRPr sz="2000" b="0" i="0" kern="1200" spc="0">
          <a:solidFill>
            <a:schemeClr val="bg1"/>
          </a:solidFill>
          <a:latin typeface="Helvetica Neue LT Pro 55 Roman" charset="0"/>
          <a:ea typeface="Helvetica Neue LT Pro 55 Roman" charset="0"/>
          <a:cs typeface="Helvetica Neue LT Pro 55 Roman" charset="0"/>
        </a:defRPr>
      </a:lvl3pPr>
      <a:lvl4pPr marL="1600200" indent="-228600" algn="l" defTabSz="914400" rtl="0" eaLnBrk="1" latinLnBrk="0" hangingPunct="1">
        <a:lnSpc>
          <a:spcPct val="90000"/>
        </a:lnSpc>
        <a:spcBef>
          <a:spcPts val="500"/>
        </a:spcBef>
        <a:buFont typeface="Arial"/>
        <a:buChar char="•"/>
        <a:defRPr sz="1800" b="0" i="0" kern="1200" spc="0">
          <a:solidFill>
            <a:schemeClr val="bg1"/>
          </a:solidFill>
          <a:latin typeface="Helvetica Neue LT Pro 55 Roman" charset="0"/>
          <a:ea typeface="Helvetica Neue LT Pro 55 Roman" charset="0"/>
          <a:cs typeface="Helvetica Neue LT Pro 55 Roman" charset="0"/>
        </a:defRPr>
      </a:lvl4pPr>
      <a:lvl5pPr marL="2057400" indent="-228600" algn="l" defTabSz="914400" rtl="0" eaLnBrk="1" latinLnBrk="0" hangingPunct="1">
        <a:lnSpc>
          <a:spcPct val="90000"/>
        </a:lnSpc>
        <a:spcBef>
          <a:spcPts val="500"/>
        </a:spcBef>
        <a:buFont typeface="Arial"/>
        <a:buChar char="•"/>
        <a:defRPr sz="1800" b="0" i="0" kern="1200" spc="0">
          <a:solidFill>
            <a:schemeClr val="bg1"/>
          </a:solidFill>
          <a:latin typeface="Helvetica Neue LT Pro 55 Roman" charset="0"/>
          <a:ea typeface="Helvetica Neue LT Pro 55 Roman" charset="0"/>
          <a:cs typeface="Helvetica Neue LT Pro 55 Roman"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28.gif"/><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gif"/><Relationship Id="rId5" Type="http://schemas.openxmlformats.org/officeDocument/2006/relationships/image" Target="../media/image13.gif"/><Relationship Id="rId4" Type="http://schemas.openxmlformats.org/officeDocument/2006/relationships/image" Target="../media/image12.gif"/></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6.jp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8.png"/><Relationship Id="rId7" Type="http://schemas.openxmlformats.org/officeDocument/2006/relationships/image" Target="../media/image12.gif"/><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3.gif"/><Relationship Id="rId11" Type="http://schemas.openxmlformats.org/officeDocument/2006/relationships/image" Target="../media/image21.gif"/><Relationship Id="rId5" Type="http://schemas.openxmlformats.org/officeDocument/2006/relationships/image" Target="../media/image17.png"/><Relationship Id="rId10" Type="http://schemas.openxmlformats.org/officeDocument/2006/relationships/image" Target="../media/image20.gif"/><Relationship Id="rId4" Type="http://schemas.openxmlformats.org/officeDocument/2006/relationships/image" Target="../media/image15.png"/><Relationship Id="rId9" Type="http://schemas.openxmlformats.org/officeDocument/2006/relationships/image" Target="../media/image19.gi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4.gif"/><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0.gif"/><Relationship Id="rId5" Type="http://schemas.openxmlformats.org/officeDocument/2006/relationships/image" Target="../media/image23.gif"/><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26.gif"/><Relationship Id="rId5" Type="http://schemas.openxmlformats.org/officeDocument/2006/relationships/image" Target="../media/image11.gif"/><Relationship Id="rId4" Type="http://schemas.openxmlformats.org/officeDocument/2006/relationships/image" Target="../media/image2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5A99C-6715-B849-A1BF-849FF67D5240}"/>
              </a:ext>
            </a:extLst>
          </p:cNvPr>
          <p:cNvSpPr>
            <a:spLocks noGrp="1"/>
          </p:cNvSpPr>
          <p:nvPr>
            <p:ph type="title"/>
          </p:nvPr>
        </p:nvSpPr>
        <p:spPr>
          <a:xfrm>
            <a:off x="2205101" y="2901128"/>
            <a:ext cx="10515600" cy="1325563"/>
          </a:xfrm>
        </p:spPr>
        <p:txBody>
          <a:bodyPr>
            <a:normAutofit/>
          </a:bodyPr>
          <a:lstStyle/>
          <a:p>
            <a:r>
              <a:rPr lang="es-ES" sz="6600" dirty="0">
                <a:solidFill>
                  <a:schemeClr val="bg1"/>
                </a:solidFill>
                <a:highlight>
                  <a:srgbClr val="8DBE45"/>
                </a:highlight>
              </a:rPr>
              <a:t>Comercio de Torrijos</a:t>
            </a:r>
            <a:endParaRPr lang="es-ES" sz="6600" dirty="0"/>
          </a:p>
        </p:txBody>
      </p:sp>
      <p:pic>
        <p:nvPicPr>
          <p:cNvPr id="4" name="Imagen 3">
            <a:extLst>
              <a:ext uri="{FF2B5EF4-FFF2-40B4-BE49-F238E27FC236}">
                <a16:creationId xmlns:a16="http://schemas.microsoft.com/office/drawing/2014/main" id="{F13833C8-7608-5F42-B2AD-428EFDC1137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D97FB05-DCD7-5744-89A3-6FA8F97C0D85}"/>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0E3768ED-33CA-4C49-9042-17B8B488C6F2}"/>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spTree>
    <p:extLst>
      <p:ext uri="{BB962C8B-B14F-4D97-AF65-F5344CB8AC3E}">
        <p14:creationId xmlns:p14="http://schemas.microsoft.com/office/powerpoint/2010/main" val="2610050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Gráfico&#10;&#10;Descripción generada automáticamente">
            <a:extLst>
              <a:ext uri="{FF2B5EF4-FFF2-40B4-BE49-F238E27FC236}">
                <a16:creationId xmlns:a16="http://schemas.microsoft.com/office/drawing/2014/main" id="{29A3C1C4-99D3-2740-8537-4F00D83E7965}"/>
              </a:ext>
            </a:extLst>
          </p:cNvPr>
          <p:cNvPicPr>
            <a:picLocks noChangeAspect="1"/>
          </p:cNvPicPr>
          <p:nvPr/>
        </p:nvPicPr>
        <p:blipFill>
          <a:blip r:embed="rId2"/>
          <a:stretch>
            <a:fillRect/>
          </a:stretch>
        </p:blipFill>
        <p:spPr>
          <a:xfrm>
            <a:off x="2400579" y="843610"/>
            <a:ext cx="8953220" cy="5968813"/>
          </a:xfrm>
          <a:prstGeom prst="rect">
            <a:avLst/>
          </a:prstGeom>
        </p:spPr>
      </p:pic>
      <p:sp>
        <p:nvSpPr>
          <p:cNvPr id="2" name="Título 1">
            <a:extLst>
              <a:ext uri="{FF2B5EF4-FFF2-40B4-BE49-F238E27FC236}">
                <a16:creationId xmlns:a16="http://schemas.microsoft.com/office/drawing/2014/main" id="{138CBD61-350C-9345-9638-3BB3741AB6D1}"/>
              </a:ext>
            </a:extLst>
          </p:cNvPr>
          <p:cNvSpPr>
            <a:spLocks noGrp="1"/>
          </p:cNvSpPr>
          <p:nvPr>
            <p:ph type="title"/>
          </p:nvPr>
        </p:nvSpPr>
        <p:spPr>
          <a:xfrm>
            <a:off x="1243860" y="45577"/>
            <a:ext cx="10515600" cy="1325563"/>
          </a:xfrm>
        </p:spPr>
        <p:txBody>
          <a:bodyPr/>
          <a:lstStyle/>
          <a:p>
            <a:r>
              <a:rPr lang="es-ES" dirty="0">
                <a:solidFill>
                  <a:schemeClr val="bg1"/>
                </a:solidFill>
                <a:highlight>
                  <a:srgbClr val="8DBE45"/>
                </a:highlight>
              </a:rPr>
              <a:t>Evolución de ventas Nov 2021 – Feb 23</a:t>
            </a:r>
            <a:endParaRPr lang="es-ES" dirty="0"/>
          </a:p>
        </p:txBody>
      </p:sp>
      <p:pic>
        <p:nvPicPr>
          <p:cNvPr id="5" name="Imagen 4">
            <a:extLst>
              <a:ext uri="{FF2B5EF4-FFF2-40B4-BE49-F238E27FC236}">
                <a16:creationId xmlns:a16="http://schemas.microsoft.com/office/drawing/2014/main" id="{E659EE2E-E399-5B49-8CAA-4C8F69F27204}"/>
              </a:ext>
            </a:extLst>
          </p:cNvPr>
          <p:cNvPicPr>
            <a:picLocks noChangeAspect="1"/>
          </p:cNvPicPr>
          <p:nvPr/>
        </p:nvPicPr>
        <p:blipFill>
          <a:blip r:embed="rId3"/>
          <a:stretch>
            <a:fillRect/>
          </a:stretch>
        </p:blipFill>
        <p:spPr>
          <a:xfrm>
            <a:off x="7114474" y="6201130"/>
            <a:ext cx="4462759" cy="508000"/>
          </a:xfrm>
          <a:prstGeom prst="rect">
            <a:avLst/>
          </a:prstGeom>
        </p:spPr>
      </p:pic>
      <p:pic>
        <p:nvPicPr>
          <p:cNvPr id="6" name="Imagen 5" descr="Icono&#10;&#10;Descripción generada automáticamente">
            <a:extLst>
              <a:ext uri="{FF2B5EF4-FFF2-40B4-BE49-F238E27FC236}">
                <a16:creationId xmlns:a16="http://schemas.microsoft.com/office/drawing/2014/main" id="{3034E718-D312-9049-A704-3B24A63D9AB9}"/>
              </a:ext>
            </a:extLst>
          </p:cNvPr>
          <p:cNvPicPr>
            <a:picLocks noChangeAspect="1"/>
          </p:cNvPicPr>
          <p:nvPr/>
        </p:nvPicPr>
        <p:blipFill>
          <a:blip r:embed="rId4"/>
          <a:stretch>
            <a:fillRect/>
          </a:stretch>
        </p:blipFill>
        <p:spPr>
          <a:xfrm>
            <a:off x="432540" y="316432"/>
            <a:ext cx="587886" cy="587886"/>
          </a:xfrm>
          <a:prstGeom prst="rect">
            <a:avLst/>
          </a:prstGeom>
        </p:spPr>
      </p:pic>
      <p:sp>
        <p:nvSpPr>
          <p:cNvPr id="7" name="Rectángulo 6">
            <a:extLst>
              <a:ext uri="{FF2B5EF4-FFF2-40B4-BE49-F238E27FC236}">
                <a16:creationId xmlns:a16="http://schemas.microsoft.com/office/drawing/2014/main" id="{0AF2E3AC-773A-9F4B-AF31-FC03819446BB}"/>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13" name="Imagen 12" descr="Icono&#10;&#10;Descripción generada automáticamente con confianza media">
            <a:extLst>
              <a:ext uri="{FF2B5EF4-FFF2-40B4-BE49-F238E27FC236}">
                <a16:creationId xmlns:a16="http://schemas.microsoft.com/office/drawing/2014/main" id="{B4AF24D8-12C8-144C-A455-DA116DAB4674}"/>
              </a:ext>
            </a:extLst>
          </p:cNvPr>
          <p:cNvPicPr>
            <a:picLocks noChangeAspect="1"/>
          </p:cNvPicPr>
          <p:nvPr/>
        </p:nvPicPr>
        <p:blipFill>
          <a:blip r:embed="rId5"/>
          <a:stretch>
            <a:fillRect/>
          </a:stretch>
        </p:blipFill>
        <p:spPr>
          <a:xfrm>
            <a:off x="1204697" y="1208589"/>
            <a:ext cx="1195882" cy="1195882"/>
          </a:xfrm>
          <a:prstGeom prst="rect">
            <a:avLst/>
          </a:prstGeom>
        </p:spPr>
      </p:pic>
    </p:spTree>
    <p:extLst>
      <p:ext uri="{BB962C8B-B14F-4D97-AF65-F5344CB8AC3E}">
        <p14:creationId xmlns:p14="http://schemas.microsoft.com/office/powerpoint/2010/main" val="3851359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659EE2E-E399-5B49-8CAA-4C8F69F27204}"/>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6" name="Imagen 5" descr="Icono&#10;&#10;Descripción generada automáticamente">
            <a:extLst>
              <a:ext uri="{FF2B5EF4-FFF2-40B4-BE49-F238E27FC236}">
                <a16:creationId xmlns:a16="http://schemas.microsoft.com/office/drawing/2014/main" id="{3034E718-D312-9049-A704-3B24A63D9AB9}"/>
              </a:ext>
            </a:extLst>
          </p:cNvPr>
          <p:cNvPicPr>
            <a:picLocks noChangeAspect="1"/>
          </p:cNvPicPr>
          <p:nvPr/>
        </p:nvPicPr>
        <p:blipFill>
          <a:blip r:embed="rId3"/>
          <a:stretch>
            <a:fillRect/>
          </a:stretch>
        </p:blipFill>
        <p:spPr>
          <a:xfrm>
            <a:off x="5184883" y="1678810"/>
            <a:ext cx="1983698" cy="1983698"/>
          </a:xfrm>
          <a:prstGeom prst="rect">
            <a:avLst/>
          </a:prstGeom>
        </p:spPr>
      </p:pic>
      <p:sp>
        <p:nvSpPr>
          <p:cNvPr id="7" name="Rectángulo 6">
            <a:extLst>
              <a:ext uri="{FF2B5EF4-FFF2-40B4-BE49-F238E27FC236}">
                <a16:creationId xmlns:a16="http://schemas.microsoft.com/office/drawing/2014/main" id="{0AF2E3AC-773A-9F4B-AF31-FC03819446BB}"/>
              </a:ext>
            </a:extLst>
          </p:cNvPr>
          <p:cNvSpPr/>
          <p:nvPr/>
        </p:nvSpPr>
        <p:spPr>
          <a:xfrm>
            <a:off x="2998033" y="3933883"/>
            <a:ext cx="7105337" cy="769441"/>
          </a:xfrm>
          <a:prstGeom prst="rect">
            <a:avLst/>
          </a:prstGeom>
        </p:spPr>
        <p:txBody>
          <a:bodyPr wrap="square">
            <a:spAutoFit/>
          </a:bodyPr>
          <a:lstStyle/>
          <a:p>
            <a:r>
              <a:rPr lang="es-ES" sz="4400" b="1" dirty="0">
                <a:solidFill>
                  <a:srgbClr val="8DBE45"/>
                </a:solidFill>
              </a:rPr>
              <a:t>www.ComerciodeTorrijos.es</a:t>
            </a:r>
          </a:p>
        </p:txBody>
      </p:sp>
    </p:spTree>
    <p:extLst>
      <p:ext uri="{BB962C8B-B14F-4D97-AF65-F5344CB8AC3E}">
        <p14:creationId xmlns:p14="http://schemas.microsoft.com/office/powerpoint/2010/main" val="508495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id="{BB335CFD-B0AB-414C-BC74-3EB40844EF52}"/>
              </a:ext>
            </a:extLst>
          </p:cNvPr>
          <p:cNvPicPr>
            <a:picLocks noGrp="1" noChangeAspect="1"/>
          </p:cNvPicPr>
          <p:nvPr>
            <p:ph idx="1"/>
          </p:nvPr>
        </p:nvPicPr>
        <p:blipFill>
          <a:blip r:embed="rId2"/>
          <a:stretch>
            <a:fillRect/>
          </a:stretch>
        </p:blipFill>
        <p:spPr>
          <a:xfrm>
            <a:off x="4603750" y="3747294"/>
            <a:ext cx="2984500" cy="508000"/>
          </a:xfrm>
        </p:spPr>
      </p:pic>
      <p:pic>
        <p:nvPicPr>
          <p:cNvPr id="5" name="Imagen 4" descr="Mapa&#10;&#10;Descripción generada automáticamente">
            <a:extLst>
              <a:ext uri="{FF2B5EF4-FFF2-40B4-BE49-F238E27FC236}">
                <a16:creationId xmlns:a16="http://schemas.microsoft.com/office/drawing/2014/main" id="{E2DA0BB4-DA11-1D4F-BF8F-60598F051325}"/>
              </a:ext>
            </a:extLst>
          </p:cNvPr>
          <p:cNvPicPr>
            <a:picLocks noChangeAspect="1"/>
          </p:cNvPicPr>
          <p:nvPr/>
        </p:nvPicPr>
        <p:blipFill rotWithShape="1">
          <a:blip r:embed="rId3"/>
          <a:srcRect t="1527" b="6012"/>
          <a:stretch/>
        </p:blipFill>
        <p:spPr>
          <a:xfrm>
            <a:off x="1284422" y="770495"/>
            <a:ext cx="10181095" cy="5365712"/>
          </a:xfrm>
          <a:prstGeom prst="rect">
            <a:avLst/>
          </a:prstGeom>
        </p:spPr>
      </p:pic>
      <p:pic>
        <p:nvPicPr>
          <p:cNvPr id="9" name="Imagen 8">
            <a:extLst>
              <a:ext uri="{FF2B5EF4-FFF2-40B4-BE49-F238E27FC236}">
                <a16:creationId xmlns:a16="http://schemas.microsoft.com/office/drawing/2014/main" id="{C4684BBE-17C9-5C49-9739-B5B29AC037E1}"/>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10" name="Imagen 9" descr="Icono&#10;&#10;Descripción generada automáticamente">
            <a:extLst>
              <a:ext uri="{FF2B5EF4-FFF2-40B4-BE49-F238E27FC236}">
                <a16:creationId xmlns:a16="http://schemas.microsoft.com/office/drawing/2014/main" id="{04DA59F1-274E-3A42-8303-3DCB80F3142C}"/>
              </a:ext>
            </a:extLst>
          </p:cNvPr>
          <p:cNvPicPr>
            <a:picLocks noChangeAspect="1"/>
          </p:cNvPicPr>
          <p:nvPr/>
        </p:nvPicPr>
        <p:blipFill>
          <a:blip r:embed="rId4"/>
          <a:stretch>
            <a:fillRect/>
          </a:stretch>
        </p:blipFill>
        <p:spPr>
          <a:xfrm>
            <a:off x="7114474" y="3571122"/>
            <a:ext cx="587886" cy="587886"/>
          </a:xfrm>
          <a:prstGeom prst="rect">
            <a:avLst/>
          </a:prstGeom>
        </p:spPr>
      </p:pic>
      <p:pic>
        <p:nvPicPr>
          <p:cNvPr id="11" name="Imagen 10" descr="Icono&#10;&#10;Descripción generada automáticamente">
            <a:extLst>
              <a:ext uri="{FF2B5EF4-FFF2-40B4-BE49-F238E27FC236}">
                <a16:creationId xmlns:a16="http://schemas.microsoft.com/office/drawing/2014/main" id="{BCE702E5-9CC8-8A48-A3D7-D4966EE2083B}"/>
              </a:ext>
            </a:extLst>
          </p:cNvPr>
          <p:cNvPicPr>
            <a:picLocks noChangeAspect="1"/>
          </p:cNvPicPr>
          <p:nvPr/>
        </p:nvPicPr>
        <p:blipFill>
          <a:blip r:embed="rId4"/>
          <a:stretch>
            <a:fillRect/>
          </a:stretch>
        </p:blipFill>
        <p:spPr>
          <a:xfrm>
            <a:off x="432540" y="316432"/>
            <a:ext cx="587886" cy="587886"/>
          </a:xfrm>
          <a:prstGeom prst="rect">
            <a:avLst/>
          </a:prstGeom>
        </p:spPr>
      </p:pic>
      <p:sp>
        <p:nvSpPr>
          <p:cNvPr id="12" name="Rectángulo 11">
            <a:extLst>
              <a:ext uri="{FF2B5EF4-FFF2-40B4-BE49-F238E27FC236}">
                <a16:creationId xmlns:a16="http://schemas.microsoft.com/office/drawing/2014/main" id="{72EA5711-4C07-4B47-93A8-CE467FFC5360}"/>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spTree>
    <p:extLst>
      <p:ext uri="{BB962C8B-B14F-4D97-AF65-F5344CB8AC3E}">
        <p14:creationId xmlns:p14="http://schemas.microsoft.com/office/powerpoint/2010/main" val="70788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5A99C-6715-B849-A1BF-849FF67D5240}"/>
              </a:ext>
            </a:extLst>
          </p:cNvPr>
          <p:cNvSpPr>
            <a:spLocks noGrp="1"/>
          </p:cNvSpPr>
          <p:nvPr>
            <p:ph type="title"/>
          </p:nvPr>
        </p:nvSpPr>
        <p:spPr>
          <a:xfrm>
            <a:off x="1380641" y="325096"/>
            <a:ext cx="10515600" cy="1325563"/>
          </a:xfrm>
        </p:spPr>
        <p:txBody>
          <a:bodyPr/>
          <a:lstStyle/>
          <a:p>
            <a:r>
              <a:rPr lang="es-ES" dirty="0">
                <a:solidFill>
                  <a:schemeClr val="bg1"/>
                </a:solidFill>
                <a:highlight>
                  <a:srgbClr val="8DBE45"/>
                </a:highlight>
              </a:rPr>
              <a:t>Marketplace</a:t>
            </a:r>
            <a:endParaRPr lang="es-ES" dirty="0"/>
          </a:p>
        </p:txBody>
      </p:sp>
      <p:sp>
        <p:nvSpPr>
          <p:cNvPr id="3" name="Marcador de contenido 2">
            <a:extLst>
              <a:ext uri="{FF2B5EF4-FFF2-40B4-BE49-F238E27FC236}">
                <a16:creationId xmlns:a16="http://schemas.microsoft.com/office/drawing/2014/main" id="{D699F6A0-350D-FF4E-B79F-44CDA354AD8B}"/>
              </a:ext>
            </a:extLst>
          </p:cNvPr>
          <p:cNvSpPr>
            <a:spLocks noGrp="1"/>
          </p:cNvSpPr>
          <p:nvPr>
            <p:ph idx="1"/>
          </p:nvPr>
        </p:nvSpPr>
        <p:spPr>
          <a:xfrm>
            <a:off x="2325021" y="1849792"/>
            <a:ext cx="8962572" cy="4351338"/>
          </a:xfrm>
        </p:spPr>
        <p:txBody>
          <a:bodyPr>
            <a:normAutofit lnSpcReduction="10000"/>
          </a:bodyPr>
          <a:lstStyle/>
          <a:p>
            <a:r>
              <a:rPr lang="es-ES" dirty="0">
                <a:latin typeface="Helvetica" pitchFamily="2" charset="0"/>
              </a:rPr>
              <a:t>Un Marketplace es mucho más que una tienda online.</a:t>
            </a:r>
          </a:p>
          <a:p>
            <a:r>
              <a:rPr lang="es-ES" dirty="0">
                <a:latin typeface="Helvetica" pitchFamily="2" charset="0"/>
              </a:rPr>
              <a:t>Un Marketplace integra a decenas o cientos de comercio y empresas ayudando a estas empresas mediante tecnología, gestión y logística a tener mayor visibilidad y poder vender productos en cualquier rincón de España.</a:t>
            </a:r>
          </a:p>
          <a:p>
            <a:r>
              <a:rPr lang="es-ES" dirty="0">
                <a:latin typeface="Helvetica" pitchFamily="2" charset="0"/>
              </a:rPr>
              <a:t>Con la llegada del COVID en España surgieron mas de 187 Marketplace con fondos públicos. En la actualidad somos de las pocas iniciativas que se ha lanzado con éxito, ha crecido en número de eventos, comercios y envíos a toda España. </a:t>
            </a:r>
          </a:p>
        </p:txBody>
      </p:sp>
      <p:pic>
        <p:nvPicPr>
          <p:cNvPr id="4" name="Imagen 3">
            <a:extLst>
              <a:ext uri="{FF2B5EF4-FFF2-40B4-BE49-F238E27FC236}">
                <a16:creationId xmlns:a16="http://schemas.microsoft.com/office/drawing/2014/main" id="{F13833C8-7608-5F42-B2AD-428EFDC1137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D97FB05-DCD7-5744-89A3-6FA8F97C0D85}"/>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0E3768ED-33CA-4C49-9042-17B8B488C6F2}"/>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8" name="Imagen 7" descr="Forma, Círculo&#10;&#10;Descripción generada automáticamente">
            <a:extLst>
              <a:ext uri="{FF2B5EF4-FFF2-40B4-BE49-F238E27FC236}">
                <a16:creationId xmlns:a16="http://schemas.microsoft.com/office/drawing/2014/main" id="{B659291A-CC19-084E-899B-3D6C5E17C191}"/>
              </a:ext>
            </a:extLst>
          </p:cNvPr>
          <p:cNvPicPr>
            <a:picLocks noChangeAspect="1"/>
          </p:cNvPicPr>
          <p:nvPr/>
        </p:nvPicPr>
        <p:blipFill>
          <a:blip r:embed="rId4"/>
          <a:stretch>
            <a:fillRect/>
          </a:stretch>
        </p:blipFill>
        <p:spPr>
          <a:xfrm>
            <a:off x="1020426" y="4347891"/>
            <a:ext cx="1177093" cy="1177093"/>
          </a:xfrm>
          <a:prstGeom prst="rect">
            <a:avLst/>
          </a:prstGeom>
        </p:spPr>
      </p:pic>
      <p:pic>
        <p:nvPicPr>
          <p:cNvPr id="14" name="Imagen 13" descr="Icono&#10;&#10;Descripción generada automáticamente">
            <a:extLst>
              <a:ext uri="{FF2B5EF4-FFF2-40B4-BE49-F238E27FC236}">
                <a16:creationId xmlns:a16="http://schemas.microsoft.com/office/drawing/2014/main" id="{2BACC97E-943E-C148-9A13-927A6082BE28}"/>
              </a:ext>
            </a:extLst>
          </p:cNvPr>
          <p:cNvPicPr>
            <a:picLocks noChangeAspect="1"/>
          </p:cNvPicPr>
          <p:nvPr/>
        </p:nvPicPr>
        <p:blipFill>
          <a:blip r:embed="rId5"/>
          <a:stretch>
            <a:fillRect/>
          </a:stretch>
        </p:blipFill>
        <p:spPr>
          <a:xfrm>
            <a:off x="984436" y="2877100"/>
            <a:ext cx="1213083" cy="1213083"/>
          </a:xfrm>
          <a:prstGeom prst="rect">
            <a:avLst/>
          </a:prstGeom>
        </p:spPr>
      </p:pic>
      <p:pic>
        <p:nvPicPr>
          <p:cNvPr id="16" name="Imagen 15" descr="Icono&#10;&#10;Descripción generada automáticamente">
            <a:extLst>
              <a:ext uri="{FF2B5EF4-FFF2-40B4-BE49-F238E27FC236}">
                <a16:creationId xmlns:a16="http://schemas.microsoft.com/office/drawing/2014/main" id="{D813F6A7-02D7-2744-9496-6D300453E748}"/>
              </a:ext>
            </a:extLst>
          </p:cNvPr>
          <p:cNvPicPr>
            <a:picLocks noChangeAspect="1"/>
          </p:cNvPicPr>
          <p:nvPr/>
        </p:nvPicPr>
        <p:blipFill>
          <a:blip r:embed="rId6"/>
          <a:stretch>
            <a:fillRect/>
          </a:stretch>
        </p:blipFill>
        <p:spPr>
          <a:xfrm>
            <a:off x="940897" y="1431283"/>
            <a:ext cx="1325563" cy="1325563"/>
          </a:xfrm>
          <a:prstGeom prst="rect">
            <a:avLst/>
          </a:prstGeom>
        </p:spPr>
      </p:pic>
    </p:spTree>
    <p:extLst>
      <p:ext uri="{BB962C8B-B14F-4D97-AF65-F5344CB8AC3E}">
        <p14:creationId xmlns:p14="http://schemas.microsoft.com/office/powerpoint/2010/main" val="253584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5A99C-6715-B849-A1BF-849FF67D5240}"/>
              </a:ext>
            </a:extLst>
          </p:cNvPr>
          <p:cNvSpPr>
            <a:spLocks noGrp="1"/>
          </p:cNvSpPr>
          <p:nvPr>
            <p:ph type="title"/>
          </p:nvPr>
        </p:nvSpPr>
        <p:spPr>
          <a:xfrm>
            <a:off x="1380641" y="325096"/>
            <a:ext cx="10515600" cy="1325563"/>
          </a:xfrm>
        </p:spPr>
        <p:txBody>
          <a:bodyPr/>
          <a:lstStyle/>
          <a:p>
            <a:r>
              <a:rPr lang="es-ES" dirty="0">
                <a:solidFill>
                  <a:schemeClr val="bg1"/>
                </a:solidFill>
                <a:highlight>
                  <a:srgbClr val="8DBE45"/>
                </a:highlight>
              </a:rPr>
              <a:t>¿Qué nos diferencia?</a:t>
            </a:r>
            <a:endParaRPr lang="es-ES" dirty="0"/>
          </a:p>
        </p:txBody>
      </p:sp>
      <p:sp>
        <p:nvSpPr>
          <p:cNvPr id="3" name="Marcador de contenido 2">
            <a:extLst>
              <a:ext uri="{FF2B5EF4-FFF2-40B4-BE49-F238E27FC236}">
                <a16:creationId xmlns:a16="http://schemas.microsoft.com/office/drawing/2014/main" id="{D699F6A0-350D-FF4E-B79F-44CDA354AD8B}"/>
              </a:ext>
            </a:extLst>
          </p:cNvPr>
          <p:cNvSpPr>
            <a:spLocks noGrp="1"/>
          </p:cNvSpPr>
          <p:nvPr>
            <p:ph idx="1"/>
          </p:nvPr>
        </p:nvSpPr>
        <p:spPr>
          <a:xfrm>
            <a:off x="2285999" y="1650659"/>
            <a:ext cx="9610241" cy="4351338"/>
          </a:xfrm>
        </p:spPr>
        <p:txBody>
          <a:bodyPr/>
          <a:lstStyle/>
          <a:p>
            <a:r>
              <a:rPr lang="es-ES" dirty="0">
                <a:latin typeface="Helvetica" pitchFamily="2" charset="0"/>
              </a:rPr>
              <a:t>Somos un Marketplace local y social que llega con sus productos a cualquier rincón de España en 48 horas.</a:t>
            </a:r>
          </a:p>
          <a:p>
            <a:r>
              <a:rPr lang="es-ES" dirty="0">
                <a:latin typeface="Helvetica" pitchFamily="2" charset="0"/>
              </a:rPr>
              <a:t>Comercio de Torrijos impulsa desde Noviembre de 2020 a 25 comercios y también a organizaciones sin animo de lucro como </a:t>
            </a:r>
            <a:r>
              <a:rPr lang="es-ES" sz="2400" dirty="0"/>
              <a:t>Centro Ocupacional Dr. José Portero</a:t>
            </a:r>
            <a:endParaRPr lang="es-ES" dirty="0"/>
          </a:p>
          <a:p>
            <a:r>
              <a:rPr lang="es-ES" dirty="0">
                <a:latin typeface="Helvetica" pitchFamily="2" charset="0"/>
              </a:rPr>
              <a:t>Impulsa la </a:t>
            </a:r>
            <a:r>
              <a:rPr lang="es-ES" dirty="0">
                <a:solidFill>
                  <a:schemeClr val="bg1"/>
                </a:solidFill>
                <a:highlight>
                  <a:srgbClr val="8DBE45"/>
                </a:highlight>
                <a:latin typeface="Helvetica" pitchFamily="2" charset="0"/>
              </a:rPr>
              <a:t>tarjeta Torrijos ON </a:t>
            </a:r>
            <a:r>
              <a:rPr lang="es-ES" dirty="0">
                <a:latin typeface="Helvetica" pitchFamily="2" charset="0"/>
              </a:rPr>
              <a:t>como herramienta de gamificación con la que los usuarios obtengan descuentos en sus compras online o físicas con el objetivo de impulsar el comercio local.</a:t>
            </a:r>
          </a:p>
          <a:p>
            <a:endParaRPr lang="es-ES" dirty="0">
              <a:latin typeface="Helvetica" pitchFamily="2" charset="0"/>
            </a:endParaRPr>
          </a:p>
          <a:p>
            <a:endParaRPr lang="es-ES" dirty="0"/>
          </a:p>
        </p:txBody>
      </p:sp>
      <p:pic>
        <p:nvPicPr>
          <p:cNvPr id="4" name="Imagen 3">
            <a:extLst>
              <a:ext uri="{FF2B5EF4-FFF2-40B4-BE49-F238E27FC236}">
                <a16:creationId xmlns:a16="http://schemas.microsoft.com/office/drawing/2014/main" id="{F13833C8-7608-5F42-B2AD-428EFDC1137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D97FB05-DCD7-5744-89A3-6FA8F97C0D85}"/>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0E3768ED-33CA-4C49-9042-17B8B488C6F2}"/>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8" name="Imagen 7" descr="Icono&#10;&#10;Descripción generada automáticamente">
            <a:extLst>
              <a:ext uri="{FF2B5EF4-FFF2-40B4-BE49-F238E27FC236}">
                <a16:creationId xmlns:a16="http://schemas.microsoft.com/office/drawing/2014/main" id="{F01BCC61-75ED-B84C-8791-9B0B9DDD8253}"/>
              </a:ext>
            </a:extLst>
          </p:cNvPr>
          <p:cNvPicPr>
            <a:picLocks noChangeAspect="1"/>
          </p:cNvPicPr>
          <p:nvPr/>
        </p:nvPicPr>
        <p:blipFill>
          <a:blip r:embed="rId4"/>
          <a:stretch>
            <a:fillRect/>
          </a:stretch>
        </p:blipFill>
        <p:spPr>
          <a:xfrm>
            <a:off x="1075719" y="1362736"/>
            <a:ext cx="1265573" cy="1265573"/>
          </a:xfrm>
          <a:prstGeom prst="rect">
            <a:avLst/>
          </a:prstGeom>
        </p:spPr>
      </p:pic>
      <p:pic>
        <p:nvPicPr>
          <p:cNvPr id="10" name="Imagen 9" descr="Icono&#10;&#10;Descripción generada automáticamente">
            <a:extLst>
              <a:ext uri="{FF2B5EF4-FFF2-40B4-BE49-F238E27FC236}">
                <a16:creationId xmlns:a16="http://schemas.microsoft.com/office/drawing/2014/main" id="{5356E357-E9F4-E84B-86E4-1E4F15ED23F5}"/>
              </a:ext>
            </a:extLst>
          </p:cNvPr>
          <p:cNvPicPr>
            <a:picLocks noChangeAspect="1"/>
          </p:cNvPicPr>
          <p:nvPr/>
        </p:nvPicPr>
        <p:blipFill>
          <a:blip r:embed="rId5"/>
          <a:stretch>
            <a:fillRect/>
          </a:stretch>
        </p:blipFill>
        <p:spPr>
          <a:xfrm>
            <a:off x="1020426" y="2588316"/>
            <a:ext cx="1445126" cy="1445126"/>
          </a:xfrm>
          <a:prstGeom prst="rect">
            <a:avLst/>
          </a:prstGeom>
        </p:spPr>
      </p:pic>
      <p:pic>
        <p:nvPicPr>
          <p:cNvPr id="14" name="Imagen 13" descr="Icono&#10;&#10;Descripción generada automáticamente">
            <a:extLst>
              <a:ext uri="{FF2B5EF4-FFF2-40B4-BE49-F238E27FC236}">
                <a16:creationId xmlns:a16="http://schemas.microsoft.com/office/drawing/2014/main" id="{FF27D86D-90E9-504F-B82A-CF1FA7A5BCDC}"/>
              </a:ext>
            </a:extLst>
          </p:cNvPr>
          <p:cNvPicPr>
            <a:picLocks noChangeAspect="1"/>
          </p:cNvPicPr>
          <p:nvPr/>
        </p:nvPicPr>
        <p:blipFill>
          <a:blip r:embed="rId6"/>
          <a:stretch>
            <a:fillRect/>
          </a:stretch>
        </p:blipFill>
        <p:spPr>
          <a:xfrm>
            <a:off x="1054515" y="3943631"/>
            <a:ext cx="1376947" cy="1376947"/>
          </a:xfrm>
          <a:prstGeom prst="rect">
            <a:avLst/>
          </a:prstGeom>
        </p:spPr>
      </p:pic>
    </p:spTree>
    <p:extLst>
      <p:ext uri="{BB962C8B-B14F-4D97-AF65-F5344CB8AC3E}">
        <p14:creationId xmlns:p14="http://schemas.microsoft.com/office/powerpoint/2010/main" val="4147357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F6DE992C-60C2-FB4A-A8C5-E418B3184988}"/>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Marcador de contenido 4" descr="Imagen de la pantalla de un celular con letras&#10;&#10;Descripción generada automáticamente con confianza baja">
            <a:extLst>
              <a:ext uri="{FF2B5EF4-FFF2-40B4-BE49-F238E27FC236}">
                <a16:creationId xmlns:a16="http://schemas.microsoft.com/office/drawing/2014/main" id="{002BEE7B-9A8D-734B-BC5D-185E4FECC9B7}"/>
              </a:ext>
            </a:extLst>
          </p:cNvPr>
          <p:cNvPicPr>
            <a:picLocks noGrp="1" noChangeAspect="1"/>
          </p:cNvPicPr>
          <p:nvPr>
            <p:ph idx="1"/>
          </p:nvPr>
        </p:nvPicPr>
        <p:blipFill>
          <a:blip r:embed="rId3"/>
          <a:stretch>
            <a:fillRect/>
          </a:stretch>
        </p:blipFill>
        <p:spPr>
          <a:xfrm>
            <a:off x="2173705" y="148870"/>
            <a:ext cx="7844589" cy="6576103"/>
          </a:xfrm>
        </p:spPr>
      </p:pic>
    </p:spTree>
    <p:extLst>
      <p:ext uri="{BB962C8B-B14F-4D97-AF65-F5344CB8AC3E}">
        <p14:creationId xmlns:p14="http://schemas.microsoft.com/office/powerpoint/2010/main" val="1424434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B31194-9B18-2A45-B2FE-3FA33FA7306E}"/>
              </a:ext>
            </a:extLst>
          </p:cNvPr>
          <p:cNvSpPr>
            <a:spLocks noGrp="1"/>
          </p:cNvSpPr>
          <p:nvPr>
            <p:ph type="title"/>
          </p:nvPr>
        </p:nvSpPr>
        <p:spPr>
          <a:xfrm>
            <a:off x="1407827" y="316432"/>
            <a:ext cx="10515600" cy="1325563"/>
          </a:xfrm>
        </p:spPr>
        <p:txBody>
          <a:bodyPr/>
          <a:lstStyle/>
          <a:p>
            <a:r>
              <a:rPr lang="es-ES" dirty="0">
                <a:solidFill>
                  <a:schemeClr val="bg1"/>
                </a:solidFill>
                <a:highlight>
                  <a:srgbClr val="8DBE45"/>
                </a:highlight>
              </a:rPr>
              <a:t>Doble funcionalidad</a:t>
            </a:r>
            <a:endParaRPr lang="es-ES" dirty="0"/>
          </a:p>
        </p:txBody>
      </p:sp>
      <p:pic>
        <p:nvPicPr>
          <p:cNvPr id="4" name="Imagen 3">
            <a:extLst>
              <a:ext uri="{FF2B5EF4-FFF2-40B4-BE49-F238E27FC236}">
                <a16:creationId xmlns:a16="http://schemas.microsoft.com/office/drawing/2014/main" id="{C1FECA22-3C47-9B49-A5C2-1DDFCEE89CC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26D17D0-8413-144E-8E76-9A3B0C1B20CC}"/>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32B7714D-C896-7E49-ABF2-50CC21724969}"/>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10" name="Marcador de contenido 9" descr="Una captura de pantalla de un videojuego&#10;&#10;Descripción generada automáticamente con confianza baja">
            <a:extLst>
              <a:ext uri="{FF2B5EF4-FFF2-40B4-BE49-F238E27FC236}">
                <a16:creationId xmlns:a16="http://schemas.microsoft.com/office/drawing/2014/main" id="{F5F1F9D5-6304-E049-B14F-A66EFA3457D2}"/>
              </a:ext>
            </a:extLst>
          </p:cNvPr>
          <p:cNvPicPr>
            <a:picLocks noGrp="1" noChangeAspect="1"/>
          </p:cNvPicPr>
          <p:nvPr>
            <p:ph idx="1"/>
          </p:nvPr>
        </p:nvPicPr>
        <p:blipFill>
          <a:blip r:embed="rId4"/>
          <a:stretch>
            <a:fillRect/>
          </a:stretch>
        </p:blipFill>
        <p:spPr>
          <a:xfrm>
            <a:off x="1527175" y="2085557"/>
            <a:ext cx="4918075" cy="3933072"/>
          </a:xfrm>
        </p:spPr>
      </p:pic>
      <p:pic>
        <p:nvPicPr>
          <p:cNvPr id="13" name="Marcador de contenido 9" descr="Una captura de pantalla de un videojuego&#10;&#10;Descripción generada automáticamente con confianza baja">
            <a:extLst>
              <a:ext uri="{FF2B5EF4-FFF2-40B4-BE49-F238E27FC236}">
                <a16:creationId xmlns:a16="http://schemas.microsoft.com/office/drawing/2014/main" id="{BD64B811-DA3A-4E41-B91B-D783F066A0B5}"/>
              </a:ext>
            </a:extLst>
          </p:cNvPr>
          <p:cNvPicPr>
            <a:picLocks noChangeAspect="1"/>
          </p:cNvPicPr>
          <p:nvPr/>
        </p:nvPicPr>
        <p:blipFill>
          <a:blip r:embed="rId4"/>
          <a:stretch>
            <a:fillRect/>
          </a:stretch>
        </p:blipFill>
        <p:spPr>
          <a:xfrm>
            <a:off x="6445250" y="2051144"/>
            <a:ext cx="4918075" cy="3933072"/>
          </a:xfrm>
          <a:prstGeom prst="rect">
            <a:avLst/>
          </a:prstGeom>
        </p:spPr>
      </p:pic>
      <p:pic>
        <p:nvPicPr>
          <p:cNvPr id="15" name="Imagen 14" descr="Mapa&#10;&#10;Descripción generada automáticamente">
            <a:extLst>
              <a:ext uri="{FF2B5EF4-FFF2-40B4-BE49-F238E27FC236}">
                <a16:creationId xmlns:a16="http://schemas.microsoft.com/office/drawing/2014/main" id="{77FEBEE5-6F7A-9841-AAEA-6CDD3265E476}"/>
              </a:ext>
            </a:extLst>
          </p:cNvPr>
          <p:cNvPicPr>
            <a:picLocks noChangeAspect="1"/>
          </p:cNvPicPr>
          <p:nvPr/>
        </p:nvPicPr>
        <p:blipFill rotWithShape="1">
          <a:blip r:embed="rId5"/>
          <a:srcRect t="17253" r="2174" b="19141"/>
          <a:stretch/>
        </p:blipFill>
        <p:spPr>
          <a:xfrm>
            <a:off x="6503663" y="2278583"/>
            <a:ext cx="5164746" cy="3547021"/>
          </a:xfrm>
          <a:prstGeom prst="rect">
            <a:avLst/>
          </a:prstGeom>
        </p:spPr>
      </p:pic>
      <p:sp>
        <p:nvSpPr>
          <p:cNvPr id="16" name="Rectángulo 15">
            <a:extLst>
              <a:ext uri="{FF2B5EF4-FFF2-40B4-BE49-F238E27FC236}">
                <a16:creationId xmlns:a16="http://schemas.microsoft.com/office/drawing/2014/main" id="{C45C20D5-F033-7C4D-9ED6-18A3C747DC77}"/>
              </a:ext>
            </a:extLst>
          </p:cNvPr>
          <p:cNvSpPr/>
          <p:nvPr/>
        </p:nvSpPr>
        <p:spPr>
          <a:xfrm>
            <a:off x="1407827" y="1285366"/>
            <a:ext cx="7481340" cy="523220"/>
          </a:xfrm>
          <a:prstGeom prst="rect">
            <a:avLst/>
          </a:prstGeom>
        </p:spPr>
        <p:txBody>
          <a:bodyPr wrap="square">
            <a:spAutoFit/>
          </a:bodyPr>
          <a:lstStyle/>
          <a:p>
            <a:r>
              <a:rPr lang="es-ES" sz="2800" b="1" dirty="0">
                <a:solidFill>
                  <a:schemeClr val="bg1">
                    <a:lumMod val="50000"/>
                  </a:schemeClr>
                </a:solidFill>
              </a:rPr>
              <a:t>Comercio local + comercio online toda España</a:t>
            </a:r>
          </a:p>
        </p:txBody>
      </p:sp>
    </p:spTree>
    <p:extLst>
      <p:ext uri="{BB962C8B-B14F-4D97-AF65-F5344CB8AC3E}">
        <p14:creationId xmlns:p14="http://schemas.microsoft.com/office/powerpoint/2010/main" val="2545336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B31194-9B18-2A45-B2FE-3FA33FA7306E}"/>
              </a:ext>
            </a:extLst>
          </p:cNvPr>
          <p:cNvSpPr>
            <a:spLocks noGrp="1"/>
          </p:cNvSpPr>
          <p:nvPr>
            <p:ph type="title"/>
          </p:nvPr>
        </p:nvSpPr>
        <p:spPr>
          <a:xfrm>
            <a:off x="1407827" y="316432"/>
            <a:ext cx="7519605" cy="1325563"/>
          </a:xfrm>
        </p:spPr>
        <p:txBody>
          <a:bodyPr/>
          <a:lstStyle/>
          <a:p>
            <a:r>
              <a:rPr lang="es-ES" dirty="0" err="1">
                <a:solidFill>
                  <a:schemeClr val="bg1"/>
                </a:solidFill>
                <a:highlight>
                  <a:srgbClr val="8DBE45"/>
                </a:highlight>
              </a:rPr>
              <a:t>Omnicanalidad</a:t>
            </a:r>
            <a:endParaRPr lang="es-ES" dirty="0"/>
          </a:p>
        </p:txBody>
      </p:sp>
      <p:pic>
        <p:nvPicPr>
          <p:cNvPr id="4" name="Imagen 3">
            <a:extLst>
              <a:ext uri="{FF2B5EF4-FFF2-40B4-BE49-F238E27FC236}">
                <a16:creationId xmlns:a16="http://schemas.microsoft.com/office/drawing/2014/main" id="{C1FECA22-3C47-9B49-A5C2-1DDFCEE89CC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26D17D0-8413-144E-8E76-9A3B0C1B20CC}"/>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32B7714D-C896-7E49-ABF2-50CC21724969}"/>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10" name="Marcador de contenido 9" descr="Una captura de pantalla de un videojuego&#10;&#10;Descripción generada automáticamente con confianza baja">
            <a:extLst>
              <a:ext uri="{FF2B5EF4-FFF2-40B4-BE49-F238E27FC236}">
                <a16:creationId xmlns:a16="http://schemas.microsoft.com/office/drawing/2014/main" id="{F5F1F9D5-6304-E049-B14F-A66EFA3457D2}"/>
              </a:ext>
            </a:extLst>
          </p:cNvPr>
          <p:cNvPicPr>
            <a:picLocks noGrp="1" noChangeAspect="1"/>
          </p:cNvPicPr>
          <p:nvPr>
            <p:ph idx="1"/>
          </p:nvPr>
        </p:nvPicPr>
        <p:blipFill>
          <a:blip r:embed="rId4"/>
          <a:stretch>
            <a:fillRect/>
          </a:stretch>
        </p:blipFill>
        <p:spPr>
          <a:xfrm>
            <a:off x="1527175" y="2085557"/>
            <a:ext cx="4918075" cy="3933072"/>
          </a:xfrm>
        </p:spPr>
      </p:pic>
      <p:pic>
        <p:nvPicPr>
          <p:cNvPr id="7" name="Imagen 6" descr="Diagrama&#10;&#10;Descripción generada automáticamente">
            <a:extLst>
              <a:ext uri="{FF2B5EF4-FFF2-40B4-BE49-F238E27FC236}">
                <a16:creationId xmlns:a16="http://schemas.microsoft.com/office/drawing/2014/main" id="{BDB66736-F027-6A49-B142-0F7F1F1E46EF}"/>
              </a:ext>
            </a:extLst>
          </p:cNvPr>
          <p:cNvPicPr>
            <a:picLocks noChangeAspect="1"/>
          </p:cNvPicPr>
          <p:nvPr/>
        </p:nvPicPr>
        <p:blipFill>
          <a:blip r:embed="rId5"/>
          <a:stretch>
            <a:fillRect/>
          </a:stretch>
        </p:blipFill>
        <p:spPr>
          <a:xfrm>
            <a:off x="1293136" y="1772492"/>
            <a:ext cx="7202773" cy="4559202"/>
          </a:xfrm>
          <a:prstGeom prst="rect">
            <a:avLst/>
          </a:prstGeom>
        </p:spPr>
      </p:pic>
      <p:pic>
        <p:nvPicPr>
          <p:cNvPr id="12" name="Imagen 11" descr="Icono&#10;&#10;Descripción generada automáticamente">
            <a:extLst>
              <a:ext uri="{FF2B5EF4-FFF2-40B4-BE49-F238E27FC236}">
                <a16:creationId xmlns:a16="http://schemas.microsoft.com/office/drawing/2014/main" id="{081D14EB-37CB-3647-8A86-24931B9C933E}"/>
              </a:ext>
            </a:extLst>
          </p:cNvPr>
          <p:cNvPicPr>
            <a:picLocks noChangeAspect="1"/>
          </p:cNvPicPr>
          <p:nvPr/>
        </p:nvPicPr>
        <p:blipFill>
          <a:blip r:embed="rId3"/>
          <a:stretch>
            <a:fillRect/>
          </a:stretch>
        </p:blipFill>
        <p:spPr>
          <a:xfrm>
            <a:off x="6577487" y="4002429"/>
            <a:ext cx="662950" cy="662950"/>
          </a:xfrm>
          <a:prstGeom prst="rect">
            <a:avLst/>
          </a:prstGeom>
        </p:spPr>
      </p:pic>
      <p:pic>
        <p:nvPicPr>
          <p:cNvPr id="8" name="Imagen 7" descr="Icono&#10;&#10;Descripción generada automáticamente">
            <a:extLst>
              <a:ext uri="{FF2B5EF4-FFF2-40B4-BE49-F238E27FC236}">
                <a16:creationId xmlns:a16="http://schemas.microsoft.com/office/drawing/2014/main" id="{268B4B68-FDC2-E841-B54E-B25849DBC0F0}"/>
              </a:ext>
            </a:extLst>
          </p:cNvPr>
          <p:cNvPicPr>
            <a:picLocks noChangeAspect="1"/>
          </p:cNvPicPr>
          <p:nvPr/>
        </p:nvPicPr>
        <p:blipFill>
          <a:blip r:embed="rId6"/>
          <a:stretch>
            <a:fillRect/>
          </a:stretch>
        </p:blipFill>
        <p:spPr>
          <a:xfrm>
            <a:off x="7539957" y="4617319"/>
            <a:ext cx="752752" cy="752752"/>
          </a:xfrm>
          <a:prstGeom prst="rect">
            <a:avLst/>
          </a:prstGeom>
        </p:spPr>
      </p:pic>
      <p:pic>
        <p:nvPicPr>
          <p:cNvPr id="11" name="Imagen 10" descr="Icono&#10;&#10;Descripción generada automáticamente">
            <a:extLst>
              <a:ext uri="{FF2B5EF4-FFF2-40B4-BE49-F238E27FC236}">
                <a16:creationId xmlns:a16="http://schemas.microsoft.com/office/drawing/2014/main" id="{398CF702-5627-CA48-A225-A2F7FB5825CD}"/>
              </a:ext>
            </a:extLst>
          </p:cNvPr>
          <p:cNvPicPr>
            <a:picLocks noChangeAspect="1"/>
          </p:cNvPicPr>
          <p:nvPr/>
        </p:nvPicPr>
        <p:blipFill>
          <a:blip r:embed="rId7"/>
          <a:stretch>
            <a:fillRect/>
          </a:stretch>
        </p:blipFill>
        <p:spPr>
          <a:xfrm>
            <a:off x="6499608" y="2833828"/>
            <a:ext cx="810068" cy="810068"/>
          </a:xfrm>
          <a:prstGeom prst="rect">
            <a:avLst/>
          </a:prstGeom>
        </p:spPr>
      </p:pic>
      <p:pic>
        <p:nvPicPr>
          <p:cNvPr id="15" name="Imagen 14" descr="Imagen de la pantalla de un celular con letras&#10;&#10;Descripción generada automáticamente con confianza media">
            <a:extLst>
              <a:ext uri="{FF2B5EF4-FFF2-40B4-BE49-F238E27FC236}">
                <a16:creationId xmlns:a16="http://schemas.microsoft.com/office/drawing/2014/main" id="{F138CA9F-DD80-0547-9886-23FBD2C59084}"/>
              </a:ext>
            </a:extLst>
          </p:cNvPr>
          <p:cNvPicPr>
            <a:picLocks noChangeAspect="1"/>
          </p:cNvPicPr>
          <p:nvPr/>
        </p:nvPicPr>
        <p:blipFill>
          <a:blip r:embed="rId8"/>
          <a:stretch>
            <a:fillRect/>
          </a:stretch>
        </p:blipFill>
        <p:spPr>
          <a:xfrm>
            <a:off x="6540836" y="5120061"/>
            <a:ext cx="752753" cy="752753"/>
          </a:xfrm>
          <a:prstGeom prst="rect">
            <a:avLst/>
          </a:prstGeom>
        </p:spPr>
      </p:pic>
      <p:pic>
        <p:nvPicPr>
          <p:cNvPr id="24" name="Imagen 23" descr="Icono&#10;&#10;Descripción generada automáticamente">
            <a:extLst>
              <a:ext uri="{FF2B5EF4-FFF2-40B4-BE49-F238E27FC236}">
                <a16:creationId xmlns:a16="http://schemas.microsoft.com/office/drawing/2014/main" id="{D226C447-2C97-4B4F-84AB-AF31738858EE}"/>
              </a:ext>
            </a:extLst>
          </p:cNvPr>
          <p:cNvPicPr>
            <a:picLocks noChangeAspect="1"/>
          </p:cNvPicPr>
          <p:nvPr/>
        </p:nvPicPr>
        <p:blipFill>
          <a:blip r:embed="rId9"/>
          <a:stretch>
            <a:fillRect/>
          </a:stretch>
        </p:blipFill>
        <p:spPr>
          <a:xfrm>
            <a:off x="5429028" y="4452864"/>
            <a:ext cx="848939" cy="848939"/>
          </a:xfrm>
          <a:prstGeom prst="rect">
            <a:avLst/>
          </a:prstGeom>
        </p:spPr>
      </p:pic>
      <p:pic>
        <p:nvPicPr>
          <p:cNvPr id="27" name="Imagen 26" descr="Forma&#10;&#10;Descripción generada automáticamente">
            <a:extLst>
              <a:ext uri="{FF2B5EF4-FFF2-40B4-BE49-F238E27FC236}">
                <a16:creationId xmlns:a16="http://schemas.microsoft.com/office/drawing/2014/main" id="{192E4D3E-FFD1-774F-9E65-19BC36750ACB}"/>
              </a:ext>
            </a:extLst>
          </p:cNvPr>
          <p:cNvPicPr>
            <a:picLocks noChangeAspect="1"/>
          </p:cNvPicPr>
          <p:nvPr/>
        </p:nvPicPr>
        <p:blipFill>
          <a:blip r:embed="rId10"/>
          <a:stretch>
            <a:fillRect/>
          </a:stretch>
        </p:blipFill>
        <p:spPr>
          <a:xfrm>
            <a:off x="5569749" y="3459311"/>
            <a:ext cx="708218" cy="708218"/>
          </a:xfrm>
          <a:prstGeom prst="rect">
            <a:avLst/>
          </a:prstGeom>
        </p:spPr>
      </p:pic>
      <p:pic>
        <p:nvPicPr>
          <p:cNvPr id="29" name="Imagen 28" descr="Forma&#10;&#10;Descripción generada automáticamente">
            <a:extLst>
              <a:ext uri="{FF2B5EF4-FFF2-40B4-BE49-F238E27FC236}">
                <a16:creationId xmlns:a16="http://schemas.microsoft.com/office/drawing/2014/main" id="{3BF78B27-811A-E142-B114-D453D462D3DC}"/>
              </a:ext>
            </a:extLst>
          </p:cNvPr>
          <p:cNvPicPr>
            <a:picLocks noChangeAspect="1"/>
          </p:cNvPicPr>
          <p:nvPr/>
        </p:nvPicPr>
        <p:blipFill>
          <a:blip r:embed="rId11"/>
          <a:stretch>
            <a:fillRect/>
          </a:stretch>
        </p:blipFill>
        <p:spPr>
          <a:xfrm>
            <a:off x="7590585" y="3428999"/>
            <a:ext cx="651496" cy="651496"/>
          </a:xfrm>
          <a:prstGeom prst="rect">
            <a:avLst/>
          </a:prstGeom>
        </p:spPr>
      </p:pic>
      <p:sp>
        <p:nvSpPr>
          <p:cNvPr id="30" name="Marcador de contenido 2">
            <a:extLst>
              <a:ext uri="{FF2B5EF4-FFF2-40B4-BE49-F238E27FC236}">
                <a16:creationId xmlns:a16="http://schemas.microsoft.com/office/drawing/2014/main" id="{C4946BE7-C068-CD44-8E0B-07A6BE5EE14D}"/>
              </a:ext>
            </a:extLst>
          </p:cNvPr>
          <p:cNvSpPr txBox="1">
            <a:spLocks/>
          </p:cNvSpPr>
          <p:nvPr/>
        </p:nvSpPr>
        <p:spPr>
          <a:xfrm>
            <a:off x="8493686" y="1772492"/>
            <a:ext cx="3299956" cy="1099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b="0" i="0" kern="1200" spc="0">
                <a:solidFill>
                  <a:srgbClr val="003761"/>
                </a:solidFill>
                <a:latin typeface="Helvetica Neue LT Pro 55 Roman" charset="0"/>
                <a:ea typeface="Helvetica Neue LT Pro 55 Roman" charset="0"/>
                <a:cs typeface="Helvetica Neue LT Pro 55 Roman" charset="0"/>
              </a:defRPr>
            </a:lvl1pPr>
            <a:lvl2pPr marL="685800" indent="-228600" algn="l" defTabSz="914400" rtl="0" eaLnBrk="1" latinLnBrk="0" hangingPunct="1">
              <a:lnSpc>
                <a:spcPct val="90000"/>
              </a:lnSpc>
              <a:spcBef>
                <a:spcPts val="500"/>
              </a:spcBef>
              <a:buFont typeface="Arial"/>
              <a:buChar char="•"/>
              <a:defRPr sz="2400" b="0" i="0" kern="1200" spc="0">
                <a:solidFill>
                  <a:srgbClr val="003761"/>
                </a:solidFill>
                <a:latin typeface="Helvetica Neue LT Pro 55 Roman" charset="0"/>
                <a:ea typeface="Helvetica Neue LT Pro 55 Roman" charset="0"/>
                <a:cs typeface="Helvetica Neue LT Pro 55 Roman" charset="0"/>
              </a:defRPr>
            </a:lvl2pPr>
            <a:lvl3pPr marL="1143000" indent="-228600" algn="l" defTabSz="914400" rtl="0" eaLnBrk="1" latinLnBrk="0" hangingPunct="1">
              <a:lnSpc>
                <a:spcPct val="90000"/>
              </a:lnSpc>
              <a:spcBef>
                <a:spcPts val="500"/>
              </a:spcBef>
              <a:buFont typeface="Arial"/>
              <a:buChar char="•"/>
              <a:defRPr sz="2000" b="0" i="0" kern="1200" spc="0">
                <a:solidFill>
                  <a:srgbClr val="003761"/>
                </a:solidFill>
                <a:latin typeface="Helvetica Neue LT Pro 55 Roman" charset="0"/>
                <a:ea typeface="Helvetica Neue LT Pro 55 Roman" charset="0"/>
                <a:cs typeface="Helvetica Neue LT Pro 55 Roman" charset="0"/>
              </a:defRPr>
            </a:lvl3pPr>
            <a:lvl4pPr marL="16002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4pPr>
            <a:lvl5pPr marL="20574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s-ES" sz="2400" dirty="0"/>
              <a:t>Recogida de producto en comercio local.</a:t>
            </a:r>
          </a:p>
          <a:p>
            <a:pPr algn="ctr"/>
            <a:r>
              <a:rPr lang="es-ES" sz="2400" dirty="0"/>
              <a:t>Plan de digitalización y transformación digital</a:t>
            </a:r>
          </a:p>
          <a:p>
            <a:pPr algn="ctr"/>
            <a:r>
              <a:rPr lang="es-ES" sz="2400" dirty="0" err="1"/>
              <a:t>Crm</a:t>
            </a:r>
            <a:endParaRPr lang="es-ES" sz="2400" dirty="0"/>
          </a:p>
          <a:p>
            <a:pPr algn="ctr"/>
            <a:r>
              <a:rPr lang="es-ES" sz="2400" dirty="0" err="1"/>
              <a:t>Erp</a:t>
            </a:r>
            <a:endParaRPr lang="es-ES" sz="2400" dirty="0"/>
          </a:p>
          <a:p>
            <a:pPr algn="ctr"/>
            <a:r>
              <a:rPr lang="es-ES" sz="2400" dirty="0" err="1"/>
              <a:t>Tpv</a:t>
            </a:r>
            <a:endParaRPr lang="es-ES" sz="2400" dirty="0"/>
          </a:p>
          <a:p>
            <a:pPr algn="ctr"/>
            <a:r>
              <a:rPr lang="es-ES" sz="2400" dirty="0"/>
              <a:t>Apoyo en campaña de marketing</a:t>
            </a:r>
          </a:p>
          <a:p>
            <a:pPr algn="ctr"/>
            <a:endParaRPr lang="es-ES" sz="2400" dirty="0"/>
          </a:p>
        </p:txBody>
      </p:sp>
    </p:spTree>
    <p:extLst>
      <p:ext uri="{BB962C8B-B14F-4D97-AF65-F5344CB8AC3E}">
        <p14:creationId xmlns:p14="http://schemas.microsoft.com/office/powerpoint/2010/main" val="862668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B31194-9B18-2A45-B2FE-3FA33FA7306E}"/>
              </a:ext>
            </a:extLst>
          </p:cNvPr>
          <p:cNvSpPr>
            <a:spLocks noGrp="1"/>
          </p:cNvSpPr>
          <p:nvPr>
            <p:ph type="title"/>
          </p:nvPr>
        </p:nvSpPr>
        <p:spPr>
          <a:xfrm>
            <a:off x="1407827" y="316432"/>
            <a:ext cx="10515600" cy="1325563"/>
          </a:xfrm>
        </p:spPr>
        <p:txBody>
          <a:bodyPr/>
          <a:lstStyle/>
          <a:p>
            <a:r>
              <a:rPr lang="es-ES" dirty="0">
                <a:solidFill>
                  <a:schemeClr val="bg1"/>
                </a:solidFill>
                <a:highlight>
                  <a:srgbClr val="8DBE45"/>
                </a:highlight>
              </a:rPr>
              <a:t>Sostenibilidad</a:t>
            </a:r>
            <a:endParaRPr lang="es-ES" dirty="0"/>
          </a:p>
        </p:txBody>
      </p:sp>
      <p:pic>
        <p:nvPicPr>
          <p:cNvPr id="4" name="Imagen 3">
            <a:extLst>
              <a:ext uri="{FF2B5EF4-FFF2-40B4-BE49-F238E27FC236}">
                <a16:creationId xmlns:a16="http://schemas.microsoft.com/office/drawing/2014/main" id="{C1FECA22-3C47-9B49-A5C2-1DDFCEE89CC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26D17D0-8413-144E-8E76-9A3B0C1B20CC}"/>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32B7714D-C896-7E49-ABF2-50CC21724969}"/>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sp>
        <p:nvSpPr>
          <p:cNvPr id="19" name="Marcador de contenido 2">
            <a:extLst>
              <a:ext uri="{FF2B5EF4-FFF2-40B4-BE49-F238E27FC236}">
                <a16:creationId xmlns:a16="http://schemas.microsoft.com/office/drawing/2014/main" id="{5E72DEF1-C34D-4D4D-B9CD-223F1864BE77}"/>
              </a:ext>
            </a:extLst>
          </p:cNvPr>
          <p:cNvSpPr>
            <a:spLocks noGrp="1"/>
          </p:cNvSpPr>
          <p:nvPr>
            <p:ph idx="1"/>
          </p:nvPr>
        </p:nvSpPr>
        <p:spPr>
          <a:xfrm>
            <a:off x="2421436" y="2070376"/>
            <a:ext cx="6746627" cy="1099400"/>
          </a:xfrm>
        </p:spPr>
        <p:txBody>
          <a:bodyPr>
            <a:normAutofit fontScale="92500" lnSpcReduction="10000"/>
          </a:bodyPr>
          <a:lstStyle/>
          <a:p>
            <a:r>
              <a:rPr lang="es-ES" dirty="0"/>
              <a:t>Varios productos de cualquiera de nuestros  establecimientos en un único envío.</a:t>
            </a:r>
          </a:p>
        </p:txBody>
      </p:sp>
      <p:pic>
        <p:nvPicPr>
          <p:cNvPr id="13" name="Imagen 12" descr="Una caricatura de una persona&#10;&#10;Descripción generada automáticamente con confianza baja">
            <a:extLst>
              <a:ext uri="{FF2B5EF4-FFF2-40B4-BE49-F238E27FC236}">
                <a16:creationId xmlns:a16="http://schemas.microsoft.com/office/drawing/2014/main" id="{8A69330B-C1F4-1445-A23C-87D23289AD24}"/>
              </a:ext>
            </a:extLst>
          </p:cNvPr>
          <p:cNvPicPr>
            <a:picLocks noChangeAspect="1"/>
          </p:cNvPicPr>
          <p:nvPr/>
        </p:nvPicPr>
        <p:blipFill>
          <a:blip r:embed="rId4"/>
          <a:stretch>
            <a:fillRect/>
          </a:stretch>
        </p:blipFill>
        <p:spPr>
          <a:xfrm>
            <a:off x="7451358" y="-186442"/>
            <a:ext cx="6019800" cy="3784600"/>
          </a:xfrm>
          <a:prstGeom prst="rect">
            <a:avLst/>
          </a:prstGeom>
        </p:spPr>
      </p:pic>
      <p:pic>
        <p:nvPicPr>
          <p:cNvPr id="17" name="Imagen 16" descr="Imagen que contiene Icono&#10;&#10;Descripción generada automáticamente">
            <a:extLst>
              <a:ext uri="{FF2B5EF4-FFF2-40B4-BE49-F238E27FC236}">
                <a16:creationId xmlns:a16="http://schemas.microsoft.com/office/drawing/2014/main" id="{A9AD16C0-667D-264E-AC7A-B504896E4B13}"/>
              </a:ext>
            </a:extLst>
          </p:cNvPr>
          <p:cNvPicPr>
            <a:picLocks noChangeAspect="1"/>
          </p:cNvPicPr>
          <p:nvPr/>
        </p:nvPicPr>
        <p:blipFill>
          <a:blip r:embed="rId5"/>
          <a:stretch>
            <a:fillRect/>
          </a:stretch>
        </p:blipFill>
        <p:spPr>
          <a:xfrm>
            <a:off x="1091160" y="1967000"/>
            <a:ext cx="1202776" cy="1202776"/>
          </a:xfrm>
          <a:prstGeom prst="rect">
            <a:avLst/>
          </a:prstGeom>
        </p:spPr>
      </p:pic>
      <p:sp>
        <p:nvSpPr>
          <p:cNvPr id="24" name="Marcador de contenido 2">
            <a:extLst>
              <a:ext uri="{FF2B5EF4-FFF2-40B4-BE49-F238E27FC236}">
                <a16:creationId xmlns:a16="http://schemas.microsoft.com/office/drawing/2014/main" id="{FC1F5789-E0D0-2448-8793-CE3B21E838EF}"/>
              </a:ext>
            </a:extLst>
          </p:cNvPr>
          <p:cNvSpPr txBox="1">
            <a:spLocks/>
          </p:cNvSpPr>
          <p:nvPr/>
        </p:nvSpPr>
        <p:spPr>
          <a:xfrm>
            <a:off x="2421436" y="3464352"/>
            <a:ext cx="7158657" cy="109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b="0" i="0" kern="1200" spc="0">
                <a:solidFill>
                  <a:srgbClr val="003761"/>
                </a:solidFill>
                <a:latin typeface="Helvetica Neue LT Pro 55 Roman" charset="0"/>
                <a:ea typeface="Helvetica Neue LT Pro 55 Roman" charset="0"/>
                <a:cs typeface="Helvetica Neue LT Pro 55 Roman" charset="0"/>
              </a:defRPr>
            </a:lvl1pPr>
            <a:lvl2pPr marL="685800" indent="-228600" algn="l" defTabSz="914400" rtl="0" eaLnBrk="1" latinLnBrk="0" hangingPunct="1">
              <a:lnSpc>
                <a:spcPct val="90000"/>
              </a:lnSpc>
              <a:spcBef>
                <a:spcPts val="500"/>
              </a:spcBef>
              <a:buFont typeface="Arial"/>
              <a:buChar char="•"/>
              <a:defRPr sz="2400" b="0" i="0" kern="1200" spc="0">
                <a:solidFill>
                  <a:srgbClr val="003761"/>
                </a:solidFill>
                <a:latin typeface="Helvetica Neue LT Pro 55 Roman" charset="0"/>
                <a:ea typeface="Helvetica Neue LT Pro 55 Roman" charset="0"/>
                <a:cs typeface="Helvetica Neue LT Pro 55 Roman" charset="0"/>
              </a:defRPr>
            </a:lvl2pPr>
            <a:lvl3pPr marL="1143000" indent="-228600" algn="l" defTabSz="914400" rtl="0" eaLnBrk="1" latinLnBrk="0" hangingPunct="1">
              <a:lnSpc>
                <a:spcPct val="90000"/>
              </a:lnSpc>
              <a:spcBef>
                <a:spcPts val="500"/>
              </a:spcBef>
              <a:buFont typeface="Arial"/>
              <a:buChar char="•"/>
              <a:defRPr sz="2000" b="0" i="0" kern="1200" spc="0">
                <a:solidFill>
                  <a:srgbClr val="003761"/>
                </a:solidFill>
                <a:latin typeface="Helvetica Neue LT Pro 55 Roman" charset="0"/>
                <a:ea typeface="Helvetica Neue LT Pro 55 Roman" charset="0"/>
                <a:cs typeface="Helvetica Neue LT Pro 55 Roman" charset="0"/>
              </a:defRPr>
            </a:lvl3pPr>
            <a:lvl4pPr marL="16002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4pPr>
            <a:lvl5pPr marL="20574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s-ES" dirty="0"/>
              <a:t>20 establecimientos minoristas</a:t>
            </a:r>
          </a:p>
        </p:txBody>
      </p:sp>
      <p:sp>
        <p:nvSpPr>
          <p:cNvPr id="27" name="Marcador de contenido 2">
            <a:extLst>
              <a:ext uri="{FF2B5EF4-FFF2-40B4-BE49-F238E27FC236}">
                <a16:creationId xmlns:a16="http://schemas.microsoft.com/office/drawing/2014/main" id="{5F6FF78D-911A-6E4C-A11B-8C0589168DAB}"/>
              </a:ext>
            </a:extLst>
          </p:cNvPr>
          <p:cNvSpPr txBox="1">
            <a:spLocks/>
          </p:cNvSpPr>
          <p:nvPr/>
        </p:nvSpPr>
        <p:spPr>
          <a:xfrm>
            <a:off x="2458318" y="4591428"/>
            <a:ext cx="7158657" cy="109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b="0" i="0" kern="1200" spc="0">
                <a:solidFill>
                  <a:srgbClr val="003761"/>
                </a:solidFill>
                <a:latin typeface="Helvetica Neue LT Pro 55 Roman" charset="0"/>
                <a:ea typeface="Helvetica Neue LT Pro 55 Roman" charset="0"/>
                <a:cs typeface="Helvetica Neue LT Pro 55 Roman" charset="0"/>
              </a:defRPr>
            </a:lvl1pPr>
            <a:lvl2pPr marL="685800" indent="-228600" algn="l" defTabSz="914400" rtl="0" eaLnBrk="1" latinLnBrk="0" hangingPunct="1">
              <a:lnSpc>
                <a:spcPct val="90000"/>
              </a:lnSpc>
              <a:spcBef>
                <a:spcPts val="500"/>
              </a:spcBef>
              <a:buFont typeface="Arial"/>
              <a:buChar char="•"/>
              <a:defRPr sz="2400" b="0" i="0" kern="1200" spc="0">
                <a:solidFill>
                  <a:srgbClr val="003761"/>
                </a:solidFill>
                <a:latin typeface="Helvetica Neue LT Pro 55 Roman" charset="0"/>
                <a:ea typeface="Helvetica Neue LT Pro 55 Roman" charset="0"/>
                <a:cs typeface="Helvetica Neue LT Pro 55 Roman" charset="0"/>
              </a:defRPr>
            </a:lvl2pPr>
            <a:lvl3pPr marL="1143000" indent="-228600" algn="l" defTabSz="914400" rtl="0" eaLnBrk="1" latinLnBrk="0" hangingPunct="1">
              <a:lnSpc>
                <a:spcPct val="90000"/>
              </a:lnSpc>
              <a:spcBef>
                <a:spcPts val="500"/>
              </a:spcBef>
              <a:buFont typeface="Arial"/>
              <a:buChar char="•"/>
              <a:defRPr sz="2000" b="0" i="0" kern="1200" spc="0">
                <a:solidFill>
                  <a:srgbClr val="003761"/>
                </a:solidFill>
                <a:latin typeface="Helvetica Neue LT Pro 55 Roman" charset="0"/>
                <a:ea typeface="Helvetica Neue LT Pro 55 Roman" charset="0"/>
                <a:cs typeface="Helvetica Neue LT Pro 55 Roman" charset="0"/>
              </a:defRPr>
            </a:lvl3pPr>
            <a:lvl4pPr marL="16002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4pPr>
            <a:lvl5pPr marL="2057400" indent="-228600" algn="l" defTabSz="914400" rtl="0" eaLnBrk="1" latinLnBrk="0" hangingPunct="1">
              <a:lnSpc>
                <a:spcPct val="90000"/>
              </a:lnSpc>
              <a:spcBef>
                <a:spcPts val="500"/>
              </a:spcBef>
              <a:buFont typeface="Arial"/>
              <a:buChar char="•"/>
              <a:defRPr sz="1800" b="0" i="0" kern="1200" spc="0">
                <a:solidFill>
                  <a:srgbClr val="003761"/>
                </a:solidFill>
                <a:latin typeface="Helvetica Neue LT Pro 55 Roman" charset="0"/>
                <a:ea typeface="Helvetica Neue LT Pro 55 Roman" charset="0"/>
                <a:cs typeface="Helvetica Neue LT Pro 55 Roman"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s-ES" dirty="0"/>
              <a:t>Implementación de sistema </a:t>
            </a:r>
            <a:r>
              <a:rPr lang="es-ES" dirty="0" err="1"/>
              <a:t>erp</a:t>
            </a:r>
            <a:r>
              <a:rPr lang="es-ES" dirty="0"/>
              <a:t> que reduce el consumo de papel</a:t>
            </a:r>
          </a:p>
        </p:txBody>
      </p:sp>
      <p:pic>
        <p:nvPicPr>
          <p:cNvPr id="30" name="Imagen 29" descr="Forma, Círculo&#10;&#10;Descripción generada automáticamente">
            <a:extLst>
              <a:ext uri="{FF2B5EF4-FFF2-40B4-BE49-F238E27FC236}">
                <a16:creationId xmlns:a16="http://schemas.microsoft.com/office/drawing/2014/main" id="{BC038DAF-CC40-594F-B8B2-14CE5A11C18C}"/>
              </a:ext>
            </a:extLst>
          </p:cNvPr>
          <p:cNvPicPr>
            <a:picLocks noChangeAspect="1"/>
          </p:cNvPicPr>
          <p:nvPr/>
        </p:nvPicPr>
        <p:blipFill>
          <a:blip r:embed="rId6"/>
          <a:stretch>
            <a:fillRect/>
          </a:stretch>
        </p:blipFill>
        <p:spPr>
          <a:xfrm>
            <a:off x="1091160" y="3169776"/>
            <a:ext cx="1202777" cy="1202777"/>
          </a:xfrm>
          <a:prstGeom prst="rect">
            <a:avLst/>
          </a:prstGeom>
        </p:spPr>
      </p:pic>
      <p:pic>
        <p:nvPicPr>
          <p:cNvPr id="32" name="Imagen 31" descr="Icono&#10;&#10;Descripción generada automáticamente">
            <a:extLst>
              <a:ext uri="{FF2B5EF4-FFF2-40B4-BE49-F238E27FC236}">
                <a16:creationId xmlns:a16="http://schemas.microsoft.com/office/drawing/2014/main" id="{64AD9379-BA60-3548-85FA-8481CC490A8C}"/>
              </a:ext>
            </a:extLst>
          </p:cNvPr>
          <p:cNvPicPr>
            <a:picLocks noChangeAspect="1"/>
          </p:cNvPicPr>
          <p:nvPr/>
        </p:nvPicPr>
        <p:blipFill>
          <a:blip r:embed="rId7"/>
          <a:stretch>
            <a:fillRect/>
          </a:stretch>
        </p:blipFill>
        <p:spPr>
          <a:xfrm>
            <a:off x="1020425" y="4324528"/>
            <a:ext cx="1401011" cy="1401011"/>
          </a:xfrm>
          <a:prstGeom prst="rect">
            <a:avLst/>
          </a:prstGeom>
        </p:spPr>
      </p:pic>
    </p:spTree>
    <p:extLst>
      <p:ext uri="{BB962C8B-B14F-4D97-AF65-F5344CB8AC3E}">
        <p14:creationId xmlns:p14="http://schemas.microsoft.com/office/powerpoint/2010/main" val="179841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5A99C-6715-B849-A1BF-849FF67D5240}"/>
              </a:ext>
            </a:extLst>
          </p:cNvPr>
          <p:cNvSpPr>
            <a:spLocks noGrp="1"/>
          </p:cNvSpPr>
          <p:nvPr>
            <p:ph type="title"/>
          </p:nvPr>
        </p:nvSpPr>
        <p:spPr>
          <a:xfrm>
            <a:off x="1380641" y="325096"/>
            <a:ext cx="10515600" cy="1325563"/>
          </a:xfrm>
        </p:spPr>
        <p:txBody>
          <a:bodyPr/>
          <a:lstStyle/>
          <a:p>
            <a:r>
              <a:rPr lang="es-ES" dirty="0">
                <a:solidFill>
                  <a:schemeClr val="bg1"/>
                </a:solidFill>
                <a:highlight>
                  <a:srgbClr val="8DBE45"/>
                </a:highlight>
              </a:rPr>
              <a:t>Resultados </a:t>
            </a:r>
            <a:endParaRPr lang="es-ES" dirty="0"/>
          </a:p>
        </p:txBody>
      </p:sp>
      <p:sp>
        <p:nvSpPr>
          <p:cNvPr id="3" name="Marcador de contenido 2">
            <a:extLst>
              <a:ext uri="{FF2B5EF4-FFF2-40B4-BE49-F238E27FC236}">
                <a16:creationId xmlns:a16="http://schemas.microsoft.com/office/drawing/2014/main" id="{D699F6A0-350D-FF4E-B79F-44CDA354AD8B}"/>
              </a:ext>
            </a:extLst>
          </p:cNvPr>
          <p:cNvSpPr>
            <a:spLocks noGrp="1"/>
          </p:cNvSpPr>
          <p:nvPr>
            <p:ph idx="1"/>
          </p:nvPr>
        </p:nvSpPr>
        <p:spPr>
          <a:xfrm>
            <a:off x="2230486" y="1682380"/>
            <a:ext cx="9767975" cy="4351338"/>
          </a:xfrm>
        </p:spPr>
        <p:txBody>
          <a:bodyPr>
            <a:normAutofit lnSpcReduction="10000"/>
          </a:bodyPr>
          <a:lstStyle/>
          <a:p>
            <a:r>
              <a:rPr lang="es-ES" dirty="0"/>
              <a:t>Comercio de Torrijos tiene un catalogo de 11.243 productos con la previsión de que los comercios locales impulsen más de 20.000 productos a mediados de 2023.</a:t>
            </a:r>
          </a:p>
          <a:p>
            <a:endParaRPr lang="es-ES" dirty="0"/>
          </a:p>
          <a:p>
            <a:r>
              <a:rPr lang="es-ES" dirty="0"/>
              <a:t>Contamos con 35 Categorías desde moda premamá, pasando por jardinería, textil, telas, productos para mascotas o ferretería. </a:t>
            </a:r>
          </a:p>
          <a:p>
            <a:endParaRPr lang="es-ES" dirty="0"/>
          </a:p>
          <a:p>
            <a:r>
              <a:rPr lang="es-ES" dirty="0"/>
              <a:t>Durante 2023 incluiremos nuevas categorías de productos como: productos D.O, Artesanías de CLM.</a:t>
            </a:r>
            <a:endParaRPr lang="es-ES" b="1" dirty="0"/>
          </a:p>
          <a:p>
            <a:endParaRPr lang="es-ES" dirty="0"/>
          </a:p>
          <a:p>
            <a:endParaRPr lang="es-ES" dirty="0"/>
          </a:p>
        </p:txBody>
      </p:sp>
      <p:pic>
        <p:nvPicPr>
          <p:cNvPr id="4" name="Imagen 3">
            <a:extLst>
              <a:ext uri="{FF2B5EF4-FFF2-40B4-BE49-F238E27FC236}">
                <a16:creationId xmlns:a16="http://schemas.microsoft.com/office/drawing/2014/main" id="{F13833C8-7608-5F42-B2AD-428EFDC11377}"/>
              </a:ext>
            </a:extLst>
          </p:cNvPr>
          <p:cNvPicPr>
            <a:picLocks noChangeAspect="1"/>
          </p:cNvPicPr>
          <p:nvPr/>
        </p:nvPicPr>
        <p:blipFill>
          <a:blip r:embed="rId2"/>
          <a:stretch>
            <a:fillRect/>
          </a:stretch>
        </p:blipFill>
        <p:spPr>
          <a:xfrm>
            <a:off x="7114474" y="6201130"/>
            <a:ext cx="4462759" cy="508000"/>
          </a:xfrm>
          <a:prstGeom prst="rect">
            <a:avLst/>
          </a:prstGeom>
        </p:spPr>
      </p:pic>
      <p:pic>
        <p:nvPicPr>
          <p:cNvPr id="5" name="Imagen 4" descr="Icono&#10;&#10;Descripción generada automáticamente">
            <a:extLst>
              <a:ext uri="{FF2B5EF4-FFF2-40B4-BE49-F238E27FC236}">
                <a16:creationId xmlns:a16="http://schemas.microsoft.com/office/drawing/2014/main" id="{8D97FB05-DCD7-5744-89A3-6FA8F97C0D85}"/>
              </a:ext>
            </a:extLst>
          </p:cNvPr>
          <p:cNvPicPr>
            <a:picLocks noChangeAspect="1"/>
          </p:cNvPicPr>
          <p:nvPr/>
        </p:nvPicPr>
        <p:blipFill>
          <a:blip r:embed="rId3"/>
          <a:stretch>
            <a:fillRect/>
          </a:stretch>
        </p:blipFill>
        <p:spPr>
          <a:xfrm>
            <a:off x="432540" y="316432"/>
            <a:ext cx="587886" cy="587886"/>
          </a:xfrm>
          <a:prstGeom prst="rect">
            <a:avLst/>
          </a:prstGeom>
        </p:spPr>
      </p:pic>
      <p:sp>
        <p:nvSpPr>
          <p:cNvPr id="6" name="Rectángulo 5">
            <a:extLst>
              <a:ext uri="{FF2B5EF4-FFF2-40B4-BE49-F238E27FC236}">
                <a16:creationId xmlns:a16="http://schemas.microsoft.com/office/drawing/2014/main" id="{0E3768ED-33CA-4C49-9042-17B8B488C6F2}"/>
              </a:ext>
            </a:extLst>
          </p:cNvPr>
          <p:cNvSpPr/>
          <p:nvPr/>
        </p:nvSpPr>
        <p:spPr>
          <a:xfrm rot="16200000">
            <a:off x="-669597" y="3244334"/>
            <a:ext cx="2755710" cy="369332"/>
          </a:xfrm>
          <a:prstGeom prst="rect">
            <a:avLst/>
          </a:prstGeom>
        </p:spPr>
        <p:txBody>
          <a:bodyPr wrap="square">
            <a:spAutoFit/>
          </a:bodyPr>
          <a:lstStyle/>
          <a:p>
            <a:r>
              <a:rPr lang="es-ES" b="1" dirty="0">
                <a:solidFill>
                  <a:srgbClr val="8DBE45"/>
                </a:solidFill>
              </a:rPr>
              <a:t>ComerciodeTorrijos.es</a:t>
            </a:r>
          </a:p>
        </p:txBody>
      </p:sp>
      <p:pic>
        <p:nvPicPr>
          <p:cNvPr id="7" name="Imagen 6" descr="Icono&#10;&#10;Descripción generada automáticamente">
            <a:extLst>
              <a:ext uri="{FF2B5EF4-FFF2-40B4-BE49-F238E27FC236}">
                <a16:creationId xmlns:a16="http://schemas.microsoft.com/office/drawing/2014/main" id="{D4BEE364-FA70-3045-BE5E-954E2817DC1A}"/>
              </a:ext>
            </a:extLst>
          </p:cNvPr>
          <p:cNvPicPr>
            <a:picLocks noChangeAspect="1"/>
          </p:cNvPicPr>
          <p:nvPr/>
        </p:nvPicPr>
        <p:blipFill>
          <a:blip r:embed="rId4"/>
          <a:stretch>
            <a:fillRect/>
          </a:stretch>
        </p:blipFill>
        <p:spPr>
          <a:xfrm>
            <a:off x="1064628" y="1615507"/>
            <a:ext cx="1224634" cy="1224634"/>
          </a:xfrm>
          <a:prstGeom prst="rect">
            <a:avLst/>
          </a:prstGeom>
        </p:spPr>
      </p:pic>
      <p:pic>
        <p:nvPicPr>
          <p:cNvPr id="11" name="Imagen 10" descr="Icono&#10;&#10;Descripción generada automáticamente">
            <a:extLst>
              <a:ext uri="{FF2B5EF4-FFF2-40B4-BE49-F238E27FC236}">
                <a16:creationId xmlns:a16="http://schemas.microsoft.com/office/drawing/2014/main" id="{AABD6050-DC5E-D644-B013-9FD607F656E2}"/>
              </a:ext>
            </a:extLst>
          </p:cNvPr>
          <p:cNvPicPr>
            <a:picLocks noChangeAspect="1"/>
          </p:cNvPicPr>
          <p:nvPr/>
        </p:nvPicPr>
        <p:blipFill>
          <a:blip r:embed="rId5"/>
          <a:stretch>
            <a:fillRect/>
          </a:stretch>
        </p:blipFill>
        <p:spPr>
          <a:xfrm>
            <a:off x="1072885" y="3047403"/>
            <a:ext cx="1224634" cy="1224634"/>
          </a:xfrm>
          <a:prstGeom prst="rect">
            <a:avLst/>
          </a:prstGeom>
        </p:spPr>
      </p:pic>
      <p:pic>
        <p:nvPicPr>
          <p:cNvPr id="13" name="Imagen 12" descr="Icono&#10;&#10;Descripción generada automáticamente">
            <a:extLst>
              <a:ext uri="{FF2B5EF4-FFF2-40B4-BE49-F238E27FC236}">
                <a16:creationId xmlns:a16="http://schemas.microsoft.com/office/drawing/2014/main" id="{48776472-3994-8842-B532-3E8E412C6CCE}"/>
              </a:ext>
            </a:extLst>
          </p:cNvPr>
          <p:cNvPicPr>
            <a:picLocks noChangeAspect="1"/>
          </p:cNvPicPr>
          <p:nvPr/>
        </p:nvPicPr>
        <p:blipFill>
          <a:blip r:embed="rId6"/>
          <a:stretch>
            <a:fillRect/>
          </a:stretch>
        </p:blipFill>
        <p:spPr>
          <a:xfrm>
            <a:off x="1127117" y="4661420"/>
            <a:ext cx="1162145" cy="1162145"/>
          </a:xfrm>
          <a:prstGeom prst="rect">
            <a:avLst/>
          </a:prstGeom>
        </p:spPr>
      </p:pic>
    </p:spTree>
    <p:extLst>
      <p:ext uri="{BB962C8B-B14F-4D97-AF65-F5344CB8AC3E}">
        <p14:creationId xmlns:p14="http://schemas.microsoft.com/office/powerpoint/2010/main" val="73455764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presentación oficial cuartero agurcia" id="{B978E063-0962-EE47-8822-63005EF9C2AA}" vid="{3F419581-F2A2-974D-B149-D4DAB6B59F7F}"/>
    </a:ext>
  </a:extLst>
</a:theme>
</file>

<file path=docProps/app.xml><?xml version="1.0" encoding="utf-8"?>
<Properties xmlns="http://schemas.openxmlformats.org/officeDocument/2006/extended-properties" xmlns:vt="http://schemas.openxmlformats.org/officeDocument/2006/docPropsVTypes">
  <Template>Tema de Office</Template>
  <TotalTime>1649</TotalTime>
  <Words>341</Words>
  <Application>Microsoft Office PowerPoint</Application>
  <PresentationFormat>Panorámica</PresentationFormat>
  <Paragraphs>39</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Calibri</vt:lpstr>
      <vt:lpstr>Helvetica</vt:lpstr>
      <vt:lpstr>Helvetica Neue LT Pro 55 Roman</vt:lpstr>
      <vt:lpstr>Helvetica Neue LT Pro 75</vt:lpstr>
      <vt:lpstr>Tema de Office</vt:lpstr>
      <vt:lpstr>Comercio de Torrijos</vt:lpstr>
      <vt:lpstr>Presentación de PowerPoint</vt:lpstr>
      <vt:lpstr>Marketplace</vt:lpstr>
      <vt:lpstr>¿Qué nos diferencia?</vt:lpstr>
      <vt:lpstr>Presentación de PowerPoint</vt:lpstr>
      <vt:lpstr>Doble funcionalidad</vt:lpstr>
      <vt:lpstr>Omnicanalidad</vt:lpstr>
      <vt:lpstr>Sostenibilidad</vt:lpstr>
      <vt:lpstr>Resultados </vt:lpstr>
      <vt:lpstr>Evolución de ventas Nov 2021 – Feb 23</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yovana</cp:lastModifiedBy>
  <cp:revision>18</cp:revision>
  <dcterms:created xsi:type="dcterms:W3CDTF">2022-02-18T17:39:54Z</dcterms:created>
  <dcterms:modified xsi:type="dcterms:W3CDTF">2023-06-30T09:51:20Z</dcterms:modified>
</cp:coreProperties>
</file>