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5" r:id="rId2"/>
    <p:sldId id="273" r:id="rId3"/>
    <p:sldId id="295" r:id="rId4"/>
    <p:sldId id="284" r:id="rId5"/>
    <p:sldId id="283" r:id="rId6"/>
    <p:sldId id="274" r:id="rId7"/>
    <p:sldId id="293" r:id="rId8"/>
    <p:sldId id="282" r:id="rId9"/>
    <p:sldId id="279" r:id="rId10"/>
    <p:sldId id="291" r:id="rId11"/>
    <p:sldId id="299" r:id="rId12"/>
    <p:sldId id="292" r:id="rId13"/>
    <p:sldId id="294" r:id="rId14"/>
    <p:sldId id="289" r:id="rId15"/>
    <p:sldId id="277" r:id="rId16"/>
    <p:sldId id="297" r:id="rId17"/>
    <p:sldId id="296" r:id="rId18"/>
    <p:sldId id="298" r:id="rId19"/>
    <p:sldId id="300" r:id="rId20"/>
    <p:sldId id="281" r:id="rId21"/>
    <p:sldId id="285" r:id="rId22"/>
    <p:sldId id="290" r:id="rId23"/>
    <p:sldId id="288" r:id="rId24"/>
    <p:sldId id="261" r:id="rId25"/>
    <p:sldId id="301" r:id="rId26"/>
    <p:sldId id="258" r:id="rId27"/>
    <p:sldId id="267" r:id="rId28"/>
    <p:sldId id="286" r:id="rId29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706" autoAdjust="0"/>
  </p:normalViewPr>
  <p:slideViewPr>
    <p:cSldViewPr snapToGrid="0">
      <p:cViewPr varScale="1">
        <p:scale>
          <a:sx n="85" d="100"/>
          <a:sy n="85" d="100"/>
        </p:scale>
        <p:origin x="774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08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99A387E-3A87-4142-9BC0-88770B3E2B0B}" type="datetime1">
              <a:rPr lang="es-ES" smtClean="0"/>
              <a:t>22/02/2023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es-ES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19C180A-6FD4-44A0-8382-0D18527153B9}" type="datetime1">
              <a:rPr lang="es-ES" smtClean="0"/>
              <a:t>22/02/2023</a:t>
            </a:fld>
            <a:endParaRPr lang="es-ES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es-ES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46602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8114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98972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515162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03940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Recuperación de hábitats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98750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Esta especie está considerada vulnerable en Castilla-La Mancha porque ha descendido su población drásticamente en los últimos 50 años debido a la práctica de la agricultura intensiva y al uso de pesticidas y herbicidas, así como a la pérdida de lugares de nidificación en los edificios.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5213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Esta especie está considerada vulnerable en Castilla-La Mancha porque ha descendido su población drásticamente en los últimos 50 años debido a la práctica de la agricultura intensiva y al uso de pesticidas y herbicidas, así como a la pérdida de lugares de nidificación en los edificios.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7045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Esta especie está considerada vulnerable en Castilla-La Mancha porque ha descendido su población drásticamente en los últimos 50 años debido a la práctica de la agricultura intensiva y al uso de pesticidas y herbicidas, así como a la pérdida de lugares de nidificación en los edificios.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096637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Esta especie está considerada vulnerable en Castilla-La Mancha porque ha descendido su población drásticamente en los últimos 50 años debido a la práctica de la agricultura intensiva y al uso de pesticidas y herbicidas, así como a la pérdida de lugares de nidificación en los edificios.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95162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Esta especie está considerada vulnerable en Castilla-La Mancha porque ha descendido su población drásticamente en los últimos 50 años debido a la práctica de la agricultura intensiva y al uso de pesticidas y herbicidas, así como a la pérdida de lugares de nidificación en los edificios.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0566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37452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29901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446366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esta convocatoria pueden participar los 363 municipios que conforman esta red y existen otras modalidades: gestión de la movilidad, economía circular, transición energética, regeneración y renovación urbana; adaptación al cambio climático; sensibilización y concienciación ciudadana y participación ciudadana. 23 DE SEPTIEMBRE EN MÁLAGA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05685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En esta convocatoria compuesta por</a:t>
            </a:r>
            <a:r>
              <a:rPr lang="es-ES_tradnl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seis categorías han concurrido 36 proyectos procedentes de 21 Entidades Locales de las que ha destacado tanto su variedad (Diputaciones y Ayuntamientos de grandes ciudades y Diputaciones. 7 DE FEBRERO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07547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29814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80306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317892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05641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1941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6485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7623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902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65876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64129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5256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9579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Amanecer sobre frondosas colina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" y="0"/>
            <a:ext cx="12188699" cy="47993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 bwMode="ltGray">
          <a:xfrm>
            <a:off x="-2" y="4754880"/>
            <a:ext cx="12192002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 bwMode="white">
          <a:xfrm>
            <a:off x="-127" y="4724400"/>
            <a:ext cx="12188826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3999" y="4800600"/>
            <a:ext cx="9144002" cy="1143000"/>
          </a:xfrm>
        </p:spPr>
        <p:txBody>
          <a:bodyPr rtlCol="0" anchor="b">
            <a:noAutofit/>
          </a:bodyPr>
          <a:lstStyle>
            <a:lvl1pPr algn="ctr" rtl="0">
              <a:defRPr sz="41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2413" y="5943600"/>
            <a:ext cx="9144002" cy="7620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alternativ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 bwMode="ltGray">
          <a:xfrm>
            <a:off x="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>
          <a:xfrm>
            <a:off x="5362892" y="685800"/>
            <a:ext cx="6370320" cy="5486400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F0AD42C8-C67E-4F50-AE6A-1CFAEAD39685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 lang="es-ES" noProof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 bwMode="ltGray">
          <a:xfrm>
            <a:off x="731520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rtlCol="0" anchor="b">
            <a:normAutofit/>
          </a:bodyPr>
          <a:lstStyle>
            <a:lvl1pPr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0" y="0"/>
            <a:ext cx="7315200" cy="6858000"/>
          </a:xfrm>
          <a:solidFill>
            <a:schemeClr val="bg2">
              <a:lumMod val="90000"/>
            </a:schemeClr>
          </a:solidFill>
        </p:spPr>
        <p:txBody>
          <a:bodyPr rtlCol="0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7923214" y="4355592"/>
            <a:ext cx="3200400" cy="1644614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</p:txBody>
      </p:sp>
      <p:sp>
        <p:nvSpPr>
          <p:cNvPr id="6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EE1C94A-FCDE-4E85-AE88-5C71F180265E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801279-C225-462A-84F9-F3CA754DA18A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274638"/>
            <a:ext cx="7734300" cy="5897562"/>
          </a:xfrm>
        </p:spPr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BDC720-E88B-4239-A824-9368D2B8CC42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 rtl="0">
              <a:defRPr/>
            </a:lvl1pPr>
            <a:lvl6pPr>
              <a:defRPr/>
            </a:lvl6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A086D4-D2BF-4208-93C5-6E675184A66B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1"/>
          <p:cNvSpPr/>
          <p:nvPr/>
        </p:nvSpPr>
        <p:spPr bwMode="ltGray">
          <a:xfrm>
            <a:off x="0" y="0"/>
            <a:ext cx="12188826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ángulo 2"/>
          <p:cNvSpPr/>
          <p:nvPr/>
        </p:nvSpPr>
        <p:spPr bwMode="white">
          <a:xfrm>
            <a:off x="-1" y="4114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1524000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</p:txBody>
      </p:sp>
      <p:sp>
        <p:nvSpPr>
          <p:cNvPr id="5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FD97F51-FB0A-4408-AD89-A205B0B8A8A9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 alternativ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1522413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</p:txBody>
      </p:sp>
      <p:sp>
        <p:nvSpPr>
          <p:cNvPr id="5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4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7529DDB4-4308-4357-95C2-32E039C1BC43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 lang="es-ES" noProof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 hasCustomPrompt="1"/>
          </p:nvPr>
        </p:nvSpPr>
        <p:spPr>
          <a:xfrm>
            <a:off x="1341120" y="1901952"/>
            <a:ext cx="4572000" cy="4123944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 hasCustomPrompt="1"/>
          </p:nvPr>
        </p:nvSpPr>
        <p:spPr>
          <a:xfrm>
            <a:off x="6278880" y="1901952"/>
            <a:ext cx="4572000" cy="4123944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EB22BF-83C0-4BC6-B04B-2A455C3E9C74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0ECE5F2-81AA-4605-B028-6FBA391056AF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134112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 hasCustomPrompt="1"/>
          </p:nvPr>
        </p:nvSpPr>
        <p:spPr>
          <a:xfrm>
            <a:off x="1341120" y="2740732"/>
            <a:ext cx="4572000" cy="3288847"/>
          </a:xfrm>
        </p:spPr>
        <p:txBody>
          <a:bodyPr rtlCol="0">
            <a:normAutofit/>
          </a:bodyPr>
          <a:lstStyle>
            <a:lvl1pPr rtl="0"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27888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 hasCustomPrompt="1"/>
          </p:nvPr>
        </p:nvSpPr>
        <p:spPr>
          <a:xfrm>
            <a:off x="6278880" y="2740732"/>
            <a:ext cx="4572000" cy="3288847"/>
          </a:xfrm>
        </p:spPr>
        <p:txBody>
          <a:bodyPr rtlCol="0">
            <a:normAutofit/>
          </a:bodyPr>
          <a:lstStyle>
            <a:lvl1pPr rtl="0"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8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fecha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C1F317-0D76-4848-823B-B305DCB621B1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3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0F15FF-4681-46E6-81FB-4FC1844820C0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2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59964DCF-6ABE-47C9-A3FA-9670D5477A14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 lang="es-ES" noProof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rtl="0">
              <a:defRPr sz="34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>
          <a:xfrm>
            <a:off x="4494212" y="685800"/>
            <a:ext cx="7239001" cy="5486400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E099ED-5EB7-416E-82E6-9FC7993EA7CC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7" name="Rectángulo 3"/>
          <p:cNvSpPr/>
          <p:nvPr/>
        </p:nvSpPr>
        <p:spPr bwMode="ltGray">
          <a:xfrm>
            <a:off x="1587" y="6583680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341120" y="6614494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bg2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8" name="Rectángulo 5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" name="Marcador de posición de fecha 6"/>
          <p:cNvSpPr>
            <a:spLocks noGrp="1"/>
          </p:cNvSpPr>
          <p:nvPr>
            <p:ph type="dt" sz="half" idx="2"/>
          </p:nvPr>
        </p:nvSpPr>
        <p:spPr>
          <a:xfrm>
            <a:off x="8875776" y="6614494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pPr rtl="0"/>
            <a:fld id="{73C34EC2-845B-4B29-A68C-2F86BD41A11F}" type="datetime1">
              <a:rPr lang="es-ES" noProof="0" smtClean="0"/>
              <a:t>22/02/2023</a:t>
            </a:fld>
            <a:endParaRPr lang="es-ES" noProof="0" dirty="0"/>
          </a:p>
        </p:txBody>
      </p:sp>
      <p:sp>
        <p:nvSpPr>
          <p:cNvPr id="6" name="Marcador de posición de número de diapositiva 7"/>
          <p:cNvSpPr>
            <a:spLocks noGrp="1"/>
          </p:cNvSpPr>
          <p:nvPr>
            <p:ph type="sldNum" sz="quarter" idx="4"/>
          </p:nvPr>
        </p:nvSpPr>
        <p:spPr>
          <a:xfrm>
            <a:off x="10210800" y="6614494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pPr rtl="0"/>
            <a:fld id="{CA8D9AD5-F248-4919-864A-CFD76CC027D6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100000"/>
        <a:buFont typeface="Arial" pitchFamily="34" charset="0"/>
        <a:buChar char="▪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100000"/>
        <a:buFont typeface="Arial" pitchFamily="34" charset="0"/>
        <a:buChar char="▪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Arial" pitchFamily="34" charset="0"/>
        <a:buChar char="▪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Arial" pitchFamily="34" charset="0"/>
        <a:buChar char="▪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Arial" pitchFamily="34" charset="0"/>
        <a:buChar char="▪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://bit.ly/3kmoQxh" TargetMode="External"/><Relationship Id="rId4" Type="http://schemas.openxmlformats.org/officeDocument/2006/relationships/hyperlink" Target="http://bit.ly/3xHRZ9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://bit.ly/3lXDcVr" TargetMode="External"/><Relationship Id="rId4" Type="http://schemas.openxmlformats.org/officeDocument/2006/relationships/hyperlink" Target="http://bit.ly/3YQiN3b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rtlCol="0" anchor="b">
            <a:normAutofit/>
          </a:bodyPr>
          <a:lstStyle/>
          <a:p>
            <a:pPr rtl="0"/>
            <a:r>
              <a:rPr lang="es-ES" sz="3100" dirty="0"/>
              <a:t>AJOFRINEROS POR LA BIODIVERSIDAD</a:t>
            </a:r>
          </a:p>
        </p:txBody>
      </p:sp>
      <p:pic>
        <p:nvPicPr>
          <p:cNvPr id="5" name="Imagen 4" descr="Una montaña con pasto verde&#10;&#10;Descripción generada automáticamente">
            <a:extLst>
              <a:ext uri="{FF2B5EF4-FFF2-40B4-BE49-F238E27FC236}">
                <a16:creationId xmlns:a16="http://schemas.microsoft.com/office/drawing/2014/main" id="{8B8E5F5F-22DC-4A8B-BF55-C1863FEC57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9" r="6675"/>
          <a:stretch/>
        </p:blipFill>
        <p:spPr>
          <a:xfrm>
            <a:off x="20" y="10"/>
            <a:ext cx="7315180" cy="6857990"/>
          </a:xfrm>
          <a:prstGeom prst="rect">
            <a:avLst/>
          </a:prstGeom>
          <a:noFill/>
        </p:spPr>
      </p:pic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A5CBB346-6AB6-498A-9C29-F791541F9D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791" y="221661"/>
            <a:ext cx="987807" cy="164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4115" y="404177"/>
            <a:ext cx="9509760" cy="645692"/>
          </a:xfrm>
        </p:spPr>
        <p:txBody>
          <a:bodyPr rtlCol="0"/>
          <a:lstStyle/>
          <a:p>
            <a:pPr rtl="0"/>
            <a:r>
              <a:rPr lang="es-ES" dirty="0"/>
              <a:t>HERBICIDAS, PESTICIDAS Y VENEOS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F3D59B1B-4B02-4380-A3A0-78AF1E7C2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40229" y="1478439"/>
            <a:ext cx="4572000" cy="500780"/>
          </a:xfrm>
        </p:spPr>
        <p:txBody>
          <a:bodyPr/>
          <a:lstStyle/>
          <a:p>
            <a:r>
              <a:rPr lang="es-ES" dirty="0"/>
              <a:t>Folletos explicativos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880" y="2402732"/>
            <a:ext cx="5261693" cy="36857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162" y="1049869"/>
            <a:ext cx="5524718" cy="385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8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4115" y="404177"/>
            <a:ext cx="9509760" cy="645692"/>
          </a:xfrm>
        </p:spPr>
        <p:txBody>
          <a:bodyPr rtlCol="0"/>
          <a:lstStyle/>
          <a:p>
            <a:pPr rtl="0"/>
            <a:r>
              <a:rPr lang="es-ES" dirty="0"/>
              <a:t>HERBICIDAS, PESTICIDAS Y VENEOS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843" y="1147863"/>
            <a:ext cx="6182251" cy="347751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47" y="3515804"/>
            <a:ext cx="4797034" cy="269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48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3843" y="359924"/>
            <a:ext cx="7063578" cy="601558"/>
          </a:xfrm>
        </p:spPr>
        <p:txBody>
          <a:bodyPr rtlCol="0"/>
          <a:lstStyle/>
          <a:p>
            <a:pPr rtl="0"/>
            <a:r>
              <a:rPr lang="es-ES" dirty="0"/>
              <a:t>HERBICIDAS, PESTICIDAS Y VENEOS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539"/>
            <a:ext cx="7516239" cy="563717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0"/>
          <a:stretch/>
        </p:blipFill>
        <p:spPr>
          <a:xfrm>
            <a:off x="8216632" y="1094361"/>
            <a:ext cx="2832664" cy="188230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6"/>
          <a:stretch/>
        </p:blipFill>
        <p:spPr>
          <a:xfrm>
            <a:off x="8216631" y="3459739"/>
            <a:ext cx="2832665" cy="187005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516239" y="5474922"/>
            <a:ext cx="4805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LAS ABEJAS ESTÁN PROTEGIDAS POR LA LEY:</a:t>
            </a:r>
          </a:p>
          <a:p>
            <a:r>
              <a:rPr lang="es-ES" sz="1200" dirty="0"/>
              <a:t>EL AYUNTAMIENTO AVISA A APICULTORES LOCALES PARA RETIRAR ENJAMBRES. </a:t>
            </a:r>
          </a:p>
          <a:p>
            <a:endParaRPr lang="es-ES" sz="1200" dirty="0"/>
          </a:p>
          <a:p>
            <a:r>
              <a:rPr lang="es-ES" sz="1200" dirty="0"/>
              <a:t>TAMBIÉN SE HACE GESTIÓN MECÁNICA DE PROCESIONARIA DEL PINO EN ESPACIOS PÚBILCOS Y DE LOS VECINOS</a:t>
            </a:r>
          </a:p>
        </p:txBody>
      </p:sp>
    </p:spTree>
    <p:extLst>
      <p:ext uri="{BB962C8B-B14F-4D97-AF65-F5344CB8AC3E}">
        <p14:creationId xmlns:p14="http://schemas.microsoft.com/office/powerpoint/2010/main" val="323532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0" y="466927"/>
            <a:ext cx="9509760" cy="630741"/>
          </a:xfrm>
        </p:spPr>
        <p:txBody>
          <a:bodyPr rtlCol="0"/>
          <a:lstStyle/>
          <a:p>
            <a:pPr rtl="0"/>
            <a:r>
              <a:rPr lang="es-ES" dirty="0"/>
              <a:t>HERBICIDAS, PESTICIDAS Y VENEOS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832" y="1262163"/>
            <a:ext cx="6888480" cy="516636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8161506" y="1439694"/>
            <a:ext cx="37548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Los herbicidas no eliminan las hierbas. Solo las matan.</a:t>
            </a:r>
          </a:p>
          <a:p>
            <a:endParaRPr lang="es-ES" dirty="0"/>
          </a:p>
          <a:p>
            <a:r>
              <a:rPr lang="es-ES" dirty="0"/>
              <a:t>La eliminación mecánica evita dispersar venenos en nuestras calles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239328" y="4007796"/>
            <a:ext cx="36770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ES PRECISO ROMPER INERCIAS INÚTILES ADOPTADAS EN LAS ÚLTIMAS DÉCADAS, </a:t>
            </a:r>
          </a:p>
          <a:p>
            <a:endParaRPr lang="es-ES" dirty="0"/>
          </a:p>
          <a:p>
            <a:r>
              <a:rPr lang="es-ES" dirty="0"/>
              <a:t>…Y DEL TODO INNECESARIAS  </a:t>
            </a:r>
          </a:p>
        </p:txBody>
      </p:sp>
    </p:spTree>
    <p:extLst>
      <p:ext uri="{BB962C8B-B14F-4D97-AF65-F5344CB8AC3E}">
        <p14:creationId xmlns:p14="http://schemas.microsoft.com/office/powerpoint/2010/main" val="354182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0"/>
            <a:ext cx="12192000" cy="66537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9143999" y="428017"/>
            <a:ext cx="287938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SIN HERBICIDAS:</a:t>
            </a:r>
          </a:p>
          <a:p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bg1"/>
                </a:solidFill>
              </a:rPr>
              <a:t>RECUPERAMOS PRADERAS NATURALES</a:t>
            </a:r>
          </a:p>
          <a:p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bg1"/>
                </a:solidFill>
              </a:rPr>
              <a:t>PERMITIMOS VIVIR A INSECTOS POLINIZADORES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1"/>
              </a:solidFill>
            </a:endParaRPr>
          </a:p>
          <a:p>
            <a:r>
              <a:rPr lang="es-ES" dirty="0">
                <a:solidFill>
                  <a:schemeClr val="bg1"/>
                </a:solidFill>
              </a:rPr>
              <a:t>COSTE DE LA ACCIÓN:</a:t>
            </a:r>
          </a:p>
          <a:p>
            <a:endParaRPr lang="es-ES" dirty="0">
              <a:solidFill>
                <a:schemeClr val="bg1"/>
              </a:solidFill>
            </a:endParaRPr>
          </a:p>
          <a:p>
            <a:r>
              <a:rPr lang="es-ES" sz="6600" dirty="0">
                <a:solidFill>
                  <a:schemeClr val="bg1"/>
                </a:solidFill>
              </a:rPr>
              <a:t>GRATIS</a:t>
            </a:r>
          </a:p>
        </p:txBody>
      </p:sp>
    </p:spTree>
    <p:extLst>
      <p:ext uri="{BB962C8B-B14F-4D97-AF65-F5344CB8AC3E}">
        <p14:creationId xmlns:p14="http://schemas.microsoft.com/office/powerpoint/2010/main" val="218290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0" y="1054452"/>
            <a:ext cx="9509760" cy="646331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i="1" dirty="0"/>
              <a:t>Colaboración en campañas de salvamento de vencejos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8060"/>
            <a:ext cx="5110264" cy="383269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09" y="1798060"/>
            <a:ext cx="5086400" cy="38148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75489" y="291830"/>
            <a:ext cx="10214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FOMENTO ACTIVO DE LA BIODIVERSIDAD: RECUPERACIÓN DE ESPECIES</a:t>
            </a:r>
          </a:p>
        </p:txBody>
      </p:sp>
    </p:spTree>
    <p:extLst>
      <p:ext uri="{BB962C8B-B14F-4D97-AF65-F5344CB8AC3E}">
        <p14:creationId xmlns:p14="http://schemas.microsoft.com/office/powerpoint/2010/main" val="372293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0976" y="1042473"/>
            <a:ext cx="5027066" cy="646331"/>
          </a:xfrm>
        </p:spPr>
        <p:txBody>
          <a:bodyPr rtlCol="0"/>
          <a:lstStyle/>
          <a:p>
            <a:pPr rtl="0"/>
            <a:r>
              <a:rPr lang="es-ES" i="1" dirty="0"/>
              <a:t>Hacking de lechuza común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E544EED-969F-4AE8-A07C-A46C887BD16F}"/>
              </a:ext>
            </a:extLst>
          </p:cNvPr>
          <p:cNvSpPr txBox="1"/>
          <p:nvPr/>
        </p:nvSpPr>
        <p:spPr>
          <a:xfrm>
            <a:off x="6502553" y="1054452"/>
            <a:ext cx="5034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0" i="0" dirty="0">
                <a:solidFill>
                  <a:srgbClr val="216FDB"/>
                </a:solidFill>
                <a:effectLst/>
                <a:latin typeface="Segoe UI Historic" panose="020B0502040204020203" pitchFamily="34" charset="0"/>
              </a:rPr>
              <a:t>Lechuza en la cárcel visigoda</a:t>
            </a:r>
          </a:p>
          <a:p>
            <a:r>
              <a:rPr lang="es-ES" b="0" i="0" dirty="0">
                <a:solidFill>
                  <a:srgbClr val="216FDB"/>
                </a:solidFill>
                <a:effectLst/>
                <a:latin typeface="Segoe UI Historic" panose="020B0502040204020203" pitchFamily="34" charset="0"/>
              </a:rPr>
              <a:t>https://www.facebook.com/504342719632074/videos/312139279679030/</a:t>
            </a:r>
            <a:endParaRPr lang="es-ES" dirty="0"/>
          </a:p>
        </p:txBody>
      </p:sp>
      <p:pic>
        <p:nvPicPr>
          <p:cNvPr id="13" name="Imagen 12" descr="Un perro sentado en el piso de madera&#10;&#10;Descripción generada automáticamente con confianza media">
            <a:extLst>
              <a:ext uri="{FF2B5EF4-FFF2-40B4-BE49-F238E27FC236}">
                <a16:creationId xmlns:a16="http://schemas.microsoft.com/office/drawing/2014/main" id="{EE272F5A-283F-4B71-A615-C2F8A5C90D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8" t="28729" r="10673" b="21563"/>
          <a:stretch/>
        </p:blipFill>
        <p:spPr>
          <a:xfrm>
            <a:off x="362085" y="2908570"/>
            <a:ext cx="4967353" cy="355687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904672" y="262647"/>
            <a:ext cx="10214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FOMENTO ACTIVO DE LA BIODIVERSIDAD: RECUPERACIÓN DE ESPECIES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259" y="1977782"/>
            <a:ext cx="4954621" cy="371596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5847" y="1793126"/>
            <a:ext cx="2772195" cy="1844769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5505856" y="5693748"/>
            <a:ext cx="65369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Con la colaboración de </a:t>
            </a:r>
            <a:r>
              <a:rPr lang="es-ES" dirty="0" err="1"/>
              <a:t>Brinzal</a:t>
            </a:r>
            <a:r>
              <a:rPr lang="es-ES" dirty="0"/>
              <a:t> y la participación de 2 familias </a:t>
            </a:r>
            <a:r>
              <a:rPr lang="es-ES" dirty="0" err="1"/>
              <a:t>ajofrineras</a:t>
            </a:r>
            <a:r>
              <a:rPr lang="es-ES" dirty="0"/>
              <a:t> que quisieron ceder sus viviendas para el hacking y compartirlas con las lechuzas</a:t>
            </a:r>
          </a:p>
        </p:txBody>
      </p:sp>
    </p:spTree>
    <p:extLst>
      <p:ext uri="{BB962C8B-B14F-4D97-AF65-F5344CB8AC3E}">
        <p14:creationId xmlns:p14="http://schemas.microsoft.com/office/powerpoint/2010/main" val="214584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724" y="829586"/>
            <a:ext cx="5361238" cy="611223"/>
          </a:xfrm>
        </p:spPr>
        <p:txBody>
          <a:bodyPr rtlCol="0"/>
          <a:lstStyle/>
          <a:p>
            <a:pPr rtl="0"/>
            <a:r>
              <a:rPr lang="es-ES" i="1" dirty="0"/>
              <a:t>Hacking de cernícalo primilla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A0C807B-4F10-458C-91CF-76222E54E39A}"/>
              </a:ext>
            </a:extLst>
          </p:cNvPr>
          <p:cNvSpPr txBox="1"/>
          <p:nvPr/>
        </p:nvSpPr>
        <p:spPr>
          <a:xfrm>
            <a:off x="5810654" y="863273"/>
            <a:ext cx="6381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Con la colaboración del CERI, Consejería de Desarrollo Sostenible y Fundación CBD-</a:t>
            </a:r>
            <a:r>
              <a:rPr lang="es-ES" dirty="0" err="1"/>
              <a:t>Habitat</a:t>
            </a:r>
            <a:r>
              <a:rPr lang="es-ES" dirty="0"/>
              <a:t> en el pabellón polideportivo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75489" y="291830"/>
            <a:ext cx="10214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FOMENTO ACTIVO DE LA BIODIVERSIDAD: RECUPERACIÓN DE ESPECIES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55" y="1783788"/>
            <a:ext cx="2863823" cy="214786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430" y="1619382"/>
            <a:ext cx="5234160" cy="392562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36" y="3999851"/>
            <a:ext cx="2895942" cy="2171956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3761242" y="5664744"/>
            <a:ext cx="3487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Búsqueda de sinergias para reducir costes y optimizar resultados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672" y="4134255"/>
            <a:ext cx="4263315" cy="2398114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8792"/>
          <a:stretch/>
        </p:blipFill>
        <p:spPr>
          <a:xfrm>
            <a:off x="8717942" y="1619382"/>
            <a:ext cx="3247078" cy="222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9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724" y="829586"/>
            <a:ext cx="5361238" cy="611223"/>
          </a:xfrm>
        </p:spPr>
        <p:txBody>
          <a:bodyPr rtlCol="0"/>
          <a:lstStyle/>
          <a:p>
            <a:pPr rtl="0"/>
            <a:r>
              <a:rPr lang="es-ES" i="1" dirty="0"/>
              <a:t>Hacking de cernícalo primilla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A0C807B-4F10-458C-91CF-76222E54E39A}"/>
              </a:ext>
            </a:extLst>
          </p:cNvPr>
          <p:cNvSpPr txBox="1"/>
          <p:nvPr/>
        </p:nvSpPr>
        <p:spPr>
          <a:xfrm>
            <a:off x="5894963" y="916735"/>
            <a:ext cx="6297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Con la colaboración del CERI, Consejería de Desarrollo Sostenible y Fundación CBD-</a:t>
            </a:r>
            <a:r>
              <a:rPr lang="es-ES" dirty="0" err="1"/>
              <a:t>Habitat</a:t>
            </a:r>
            <a:r>
              <a:rPr lang="es-ES" dirty="0"/>
              <a:t> en la torre de la iglesia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75489" y="291830"/>
            <a:ext cx="10214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FOMENTO ACTIVO DE LA BIODIVERSIDAD: RECUPERACIÓN DE ESPECIES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748" y="2696510"/>
            <a:ext cx="4789251" cy="359193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62" y="3639674"/>
            <a:ext cx="3314137" cy="2485603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3999508" y="4882476"/>
            <a:ext cx="3210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Incorporamos la colaboración de la Parroquia y del Arzobispado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090" y="1613940"/>
            <a:ext cx="4074724" cy="305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98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724" y="829586"/>
            <a:ext cx="5361238" cy="611223"/>
          </a:xfrm>
        </p:spPr>
        <p:txBody>
          <a:bodyPr rtlCol="0"/>
          <a:lstStyle/>
          <a:p>
            <a:pPr rtl="0"/>
            <a:r>
              <a:rPr lang="es-ES" i="1" dirty="0"/>
              <a:t>Hacking de cernícalo primilla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A0C807B-4F10-458C-91CF-76222E54E39A}"/>
              </a:ext>
            </a:extLst>
          </p:cNvPr>
          <p:cNvSpPr txBox="1"/>
          <p:nvPr/>
        </p:nvSpPr>
        <p:spPr>
          <a:xfrm>
            <a:off x="6117002" y="1054453"/>
            <a:ext cx="5371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Además de la liberación y alimentación de pollitos se colocan cajas nido que podrán ser ocupadas por los primillas a su vuelta de África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3" t="28936" r="14220" b="23404"/>
          <a:stretch/>
        </p:blipFill>
        <p:spPr>
          <a:xfrm>
            <a:off x="550513" y="1575563"/>
            <a:ext cx="3749113" cy="191153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75489" y="291830"/>
            <a:ext cx="10214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FOMENTO ACTIVO DE LA BIODIVERSIDAD: RECUPERACIÓN DE ESPECIES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3" t="7093"/>
          <a:stretch/>
        </p:blipFill>
        <p:spPr>
          <a:xfrm>
            <a:off x="533724" y="3699240"/>
            <a:ext cx="3765902" cy="276198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20622" y="2799982"/>
            <a:ext cx="4184277" cy="313820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41"/>
          <a:stretch/>
        </p:blipFill>
        <p:spPr>
          <a:xfrm rot="5400000">
            <a:off x="7858488" y="3221142"/>
            <a:ext cx="4184276" cy="229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79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/>
          <a:p>
            <a:pPr rtl="0"/>
            <a:r>
              <a:rPr lang="es-ES" dirty="0"/>
              <a:t>AJOFRINEROS POR LA BIODIVERSIDAD</a:t>
            </a:r>
          </a:p>
        </p:txBody>
      </p:sp>
      <p:sp>
        <p:nvSpPr>
          <p:cNvPr id="14" name="Marcador de posición de contenido 2"/>
          <p:cNvSpPr>
            <a:spLocks noGrp="1"/>
          </p:cNvSpPr>
          <p:nvPr>
            <p:ph type="body" idx="1"/>
          </p:nvPr>
        </p:nvSpPr>
        <p:spPr>
          <a:xfrm>
            <a:off x="1524000" y="3810000"/>
            <a:ext cx="9144000" cy="1676400"/>
          </a:xfrm>
        </p:spPr>
        <p:txBody>
          <a:bodyPr rtlCol="0" anchor="t">
            <a:normAutofit/>
          </a:bodyPr>
          <a:lstStyle/>
          <a:p>
            <a:pPr rtl="0">
              <a:spcAft>
                <a:spcPts val="600"/>
              </a:spcAft>
            </a:pPr>
            <a:r>
              <a:rPr lang="es-ES" b="0" i="0" dirty="0" err="1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Ajofrineros</a:t>
            </a:r>
            <a:r>
              <a:rPr lang="es-ES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 por la biodiversidad, es </a:t>
            </a:r>
            <a:r>
              <a:rPr lang="es-ES" b="1" i="0" dirty="0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una campaña cuyo objetivo es proteger y fomentar la biodiversidad en nuestro municipio con la participación de los vecinos y vecinas.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595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7221" y="685800"/>
            <a:ext cx="3200400" cy="57859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b="0" i="1" kern="1200" dirty="0">
                <a:latin typeface="+mj-lt"/>
                <a:ea typeface="+mj-ea"/>
                <a:cs typeface="+mj-cs"/>
              </a:rPr>
              <a:t>COMIDA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A0C807B-4F10-458C-91CF-76222E54E39A}"/>
              </a:ext>
            </a:extLst>
          </p:cNvPr>
          <p:cNvSpPr txBox="1"/>
          <p:nvPr/>
        </p:nvSpPr>
        <p:spPr>
          <a:xfrm>
            <a:off x="760412" y="4367308"/>
            <a:ext cx="3200400" cy="1622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100000"/>
            </a:pPr>
            <a:r>
              <a:rPr lang="es-ES" sz="160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PLANTACIÓN de 100 frutales de variedades tradicionales en diferentes espacios públicos, que servirán de alimento a pequeñas aves</a:t>
            </a:r>
            <a:r>
              <a:rPr lang="es-E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5" name="Imagen 4" descr="Un campo de pasto&#10;&#10;Descripción generada automáticamente con confianza media">
            <a:extLst>
              <a:ext uri="{FF2B5EF4-FFF2-40B4-BE49-F238E27FC236}">
                <a16:creationId xmlns:a16="http://schemas.microsoft.com/office/drawing/2014/main" id="{6FD53CD1-0CCB-4BFA-974D-A94672337C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"/>
          <a:stretch/>
        </p:blipFill>
        <p:spPr>
          <a:xfrm>
            <a:off x="4494212" y="685800"/>
            <a:ext cx="7239001" cy="548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866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b="0" i="1" kern="1200" dirty="0">
                <a:latin typeface="+mj-lt"/>
                <a:ea typeface="+mj-ea"/>
                <a:cs typeface="+mj-cs"/>
              </a:rPr>
              <a:t>Plantación de arbustos autóctonos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A0C807B-4F10-458C-91CF-76222E54E39A}"/>
              </a:ext>
            </a:extLst>
          </p:cNvPr>
          <p:cNvSpPr txBox="1"/>
          <p:nvPr/>
        </p:nvSpPr>
        <p:spPr>
          <a:xfrm>
            <a:off x="760412" y="4367308"/>
            <a:ext cx="3200400" cy="1622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100000"/>
            </a:pPr>
            <a:r>
              <a:rPr lang="es-ES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Mejorar el drenaje y frenar la desertización</a:t>
            </a:r>
            <a:endParaRPr lang="es-ES" sz="16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Imagen 3" descr="Un dibujo de un árbol&#10;&#10;Descripción generada automáticamente con confianza baja">
            <a:extLst>
              <a:ext uri="{FF2B5EF4-FFF2-40B4-BE49-F238E27FC236}">
                <a16:creationId xmlns:a16="http://schemas.microsoft.com/office/drawing/2014/main" id="{44417757-1EA6-41A8-A626-4CA1F6E2F8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5" r="28640" b="-2"/>
          <a:stretch/>
        </p:blipFill>
        <p:spPr>
          <a:xfrm rot="5400000">
            <a:off x="5804852" y="243840"/>
            <a:ext cx="5486400" cy="637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9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6AFD0E-F3BA-9A70-9C1A-A36A9BD56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PREMIOS</a:t>
            </a:r>
          </a:p>
        </p:txBody>
      </p:sp>
      <p:pic>
        <p:nvPicPr>
          <p:cNvPr id="6" name="Marcador de posición de imagen 5" descr="Un grupo de personas posando para una foto con un celular en la mano&#10;&#10;Descripción generada automáticamente con confianza media">
            <a:extLst>
              <a:ext uri="{FF2B5EF4-FFF2-40B4-BE49-F238E27FC236}">
                <a16:creationId xmlns:a16="http://schemas.microsoft.com/office/drawing/2014/main" id="{117D96FA-A9F0-363C-840F-0497B73DE8E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" b="3125"/>
          <a:stretch>
            <a:fillRect/>
          </a:stretch>
        </p:blipFill>
        <p:spPr/>
      </p:pic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9F660AA-D136-5249-DF7A-D04FD4432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23214" y="4355591"/>
            <a:ext cx="3379370" cy="1993391"/>
          </a:xfrm>
        </p:spPr>
        <p:txBody>
          <a:bodyPr>
            <a:normAutofit fontScale="85000" lnSpcReduction="10000"/>
          </a:bodyPr>
          <a:lstStyle/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IX EDICIÓN DEL PREMIO A LAS BUENAS PRÁCTICAS POR EL CLIMA convocada por la Red Española de Ciudades por el Clima en la </a:t>
            </a:r>
            <a:r>
              <a:rPr lang="es-E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modalidad de soluciones basadas en la naturaleza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s-E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 Toledo: </a:t>
            </a:r>
            <a:r>
              <a:rPr lang="es-E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http://bit.ly/3xHRZ9f</a:t>
            </a:r>
            <a:endParaRPr lang="es-E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ToledoDiario.es: </a:t>
            </a:r>
            <a:r>
              <a:rPr lang="es-E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http://bit.ly/3kmoQxh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989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B395CB-3807-0383-F9F8-A24072748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5392" y="564203"/>
            <a:ext cx="3200400" cy="561805"/>
          </a:xfrm>
        </p:spPr>
        <p:txBody>
          <a:bodyPr/>
          <a:lstStyle/>
          <a:p>
            <a:r>
              <a:rPr lang="es-ES" dirty="0"/>
              <a:t>PREMIOS</a:t>
            </a:r>
          </a:p>
        </p:txBody>
      </p:sp>
      <p:pic>
        <p:nvPicPr>
          <p:cNvPr id="6" name="Marcador de posición de imagen 5" descr="Una foto de un grupo de personas posando para una foto&#10;&#10;Descripción generada automáticamente">
            <a:extLst>
              <a:ext uri="{FF2B5EF4-FFF2-40B4-BE49-F238E27FC236}">
                <a16:creationId xmlns:a16="http://schemas.microsoft.com/office/drawing/2014/main" id="{343B3FBE-8A26-47D5-6A46-D8E1BB64AD8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5" r="9975"/>
          <a:stretch>
            <a:fillRect/>
          </a:stretch>
        </p:blipFill>
        <p:spPr/>
      </p:pic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B00151-9435-05B3-F4DA-643EB151C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23214" y="2393005"/>
            <a:ext cx="3730522" cy="3955980"/>
          </a:xfrm>
        </p:spPr>
        <p:txBody>
          <a:bodyPr>
            <a:normAutofit/>
          </a:bodyPr>
          <a:lstStyle/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 Premio de Buenas Prácticas por la Biodiversidad convocada por la Red de Entidades Locales + Biodiversidad en la </a:t>
            </a:r>
            <a:r>
              <a:rPr lang="es-E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modalidad de biodiversidad e impulso económico</a:t>
            </a:r>
            <a:endParaRPr lang="es-ES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TOLEDIODIARIO: </a:t>
            </a:r>
            <a:r>
              <a:rPr lang="es-E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http://bit.ly/3YQiN3b</a:t>
            </a:r>
            <a:endParaRPr lang="es-ES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 Toledo: </a:t>
            </a:r>
            <a:r>
              <a:rPr lang="es-E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http://bit.ly/3lXDcVr</a:t>
            </a:r>
            <a:endParaRPr lang="es-ES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Finalista por detrás del Proyecto ganador, presentado por el Ayuntamiento de Barcelona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891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7923214" y="323537"/>
            <a:ext cx="3200400" cy="1310391"/>
          </a:xfrm>
        </p:spPr>
        <p:txBody>
          <a:bodyPr rtlCol="0" anchor="b">
            <a:normAutofit/>
          </a:bodyPr>
          <a:lstStyle/>
          <a:p>
            <a:pPr rtl="0"/>
            <a:r>
              <a:rPr lang="es-ES" dirty="0"/>
              <a:t>OTROS PROYECTOS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65F25A9-EA85-4D46-8750-6B9C1A6E93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23214" y="1633928"/>
            <a:ext cx="3200400" cy="4900535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Tx/>
              <a:buChar char="-"/>
            </a:pPr>
            <a:r>
              <a:rPr lang="en-US" sz="1800" dirty="0"/>
              <a:t>Planta de </a:t>
            </a:r>
            <a:r>
              <a:rPr lang="en-US" sz="1800" dirty="0" err="1"/>
              <a:t>compostaje</a:t>
            </a: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 err="1"/>
              <a:t>Campañas</a:t>
            </a:r>
            <a:r>
              <a:rPr lang="en-US" sz="1800" dirty="0"/>
              <a:t> de </a:t>
            </a:r>
            <a:r>
              <a:rPr lang="en-US" sz="1800" dirty="0" err="1"/>
              <a:t>reducción</a:t>
            </a:r>
            <a:r>
              <a:rPr lang="en-US" sz="1800" dirty="0"/>
              <a:t> de </a:t>
            </a:r>
            <a:r>
              <a:rPr lang="en-US" sz="1800" dirty="0" err="1"/>
              <a:t>residuos</a:t>
            </a:r>
            <a:r>
              <a:rPr lang="en-US" sz="1800" dirty="0"/>
              <a:t> (</a:t>
            </a:r>
            <a:r>
              <a:rPr lang="en-US" sz="1800" dirty="0" err="1"/>
              <a:t>Campaña</a:t>
            </a:r>
            <a:r>
              <a:rPr lang="en-US" sz="1800" dirty="0"/>
              <a:t> </a:t>
            </a:r>
            <a:r>
              <a:rPr lang="en-US" sz="1800" dirty="0" err="1"/>
              <a:t>Nasti</a:t>
            </a:r>
            <a:r>
              <a:rPr lang="en-US" sz="1800" dirty="0"/>
              <a:t> de </a:t>
            </a:r>
            <a:r>
              <a:rPr lang="en-US" sz="1800" dirty="0" err="1"/>
              <a:t>Plasti</a:t>
            </a:r>
            <a:r>
              <a:rPr lang="en-US" sz="1800" dirty="0"/>
              <a:t>)</a:t>
            </a:r>
          </a:p>
          <a:p>
            <a:pPr marL="285750" indent="-285750">
              <a:buFontTx/>
              <a:buChar char="-"/>
            </a:pPr>
            <a:r>
              <a:rPr lang="en-US" sz="1800" dirty="0" err="1"/>
              <a:t>Campañas</a:t>
            </a:r>
            <a:r>
              <a:rPr lang="en-US" sz="1800" dirty="0"/>
              <a:t> de BASURALEZA (</a:t>
            </a:r>
            <a:r>
              <a:rPr lang="en-US" sz="1800" dirty="0" err="1"/>
              <a:t>caminos</a:t>
            </a:r>
            <a:r>
              <a:rPr lang="en-US" sz="1800" dirty="0"/>
              <a:t>) 3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Hora del </a:t>
            </a:r>
            <a:r>
              <a:rPr lang="en-US" sz="1800" dirty="0" err="1"/>
              <a:t>planeta</a:t>
            </a: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/>
              <a:t>RUTAS de </a:t>
            </a:r>
            <a:r>
              <a:rPr lang="en-US" sz="1800" dirty="0" err="1"/>
              <a:t>naturaleza</a:t>
            </a: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 err="1"/>
              <a:t>Plantación</a:t>
            </a:r>
            <a:r>
              <a:rPr lang="en-US" sz="1800" dirty="0"/>
              <a:t> </a:t>
            </a:r>
            <a:r>
              <a:rPr lang="en-US" sz="1800" dirty="0" err="1"/>
              <a:t>sistemática</a:t>
            </a:r>
            <a:r>
              <a:rPr lang="en-US" sz="1800" dirty="0"/>
              <a:t> para </a:t>
            </a:r>
            <a:r>
              <a:rPr lang="en-US" sz="1800" dirty="0" err="1"/>
              <a:t>mejorar</a:t>
            </a:r>
            <a:r>
              <a:rPr lang="en-US" sz="1800" dirty="0"/>
              <a:t> el </a:t>
            </a:r>
            <a:r>
              <a:rPr lang="en-US" sz="1800" dirty="0" err="1"/>
              <a:t>entorno</a:t>
            </a: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 err="1"/>
              <a:t>Concursos</a:t>
            </a:r>
            <a:r>
              <a:rPr lang="en-US" sz="1800" dirty="0"/>
              <a:t> de </a:t>
            </a:r>
            <a:r>
              <a:rPr lang="en-US" sz="1800" dirty="0" err="1"/>
              <a:t>fotografía</a:t>
            </a:r>
            <a:r>
              <a:rPr lang="en-US" sz="1800" dirty="0"/>
              <a:t>, </a:t>
            </a:r>
            <a:r>
              <a:rPr lang="en-US" sz="1800" dirty="0" err="1"/>
              <a:t>dibujos</a:t>
            </a: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 err="1"/>
              <a:t>Estantería</a:t>
            </a:r>
            <a:r>
              <a:rPr lang="en-US" sz="1800" dirty="0"/>
              <a:t> </a:t>
            </a:r>
            <a:r>
              <a:rPr lang="en-US" sz="1800" dirty="0" err="1"/>
              <a:t>verde</a:t>
            </a: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 err="1"/>
              <a:t>Convertir</a:t>
            </a:r>
            <a:r>
              <a:rPr lang="en-US" sz="1800" dirty="0"/>
              <a:t> </a:t>
            </a:r>
            <a:r>
              <a:rPr lang="en-US" sz="1800" dirty="0" err="1"/>
              <a:t>el</a:t>
            </a:r>
            <a:r>
              <a:rPr lang="en-US" sz="1800" dirty="0"/>
              <a:t> punto Limpio </a:t>
            </a:r>
            <a:r>
              <a:rPr lang="en-US" sz="1800" dirty="0" err="1"/>
              <a:t>en</a:t>
            </a:r>
            <a:r>
              <a:rPr lang="en-US" sz="1800" dirty="0"/>
              <a:t> un Proyecto </a:t>
            </a:r>
            <a:r>
              <a:rPr lang="en-US" sz="1800" dirty="0" err="1"/>
              <a:t>colaborativo</a:t>
            </a: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 err="1"/>
              <a:t>Diseño</a:t>
            </a:r>
            <a:r>
              <a:rPr lang="en-US" sz="1800" dirty="0"/>
              <a:t> de </a:t>
            </a:r>
            <a:r>
              <a:rPr lang="en-US" sz="1800" dirty="0" err="1"/>
              <a:t>jardines</a:t>
            </a:r>
            <a:r>
              <a:rPr lang="en-US" sz="1800" dirty="0"/>
              <a:t> </a:t>
            </a:r>
            <a:r>
              <a:rPr lang="en-US" sz="1800" dirty="0" err="1"/>
              <a:t>autóctonos</a:t>
            </a:r>
            <a:endParaRPr lang="en-US" sz="1800" dirty="0"/>
          </a:p>
        </p:txBody>
      </p:sp>
      <p:pic>
        <p:nvPicPr>
          <p:cNvPr id="4" name="Imagen 3" descr="Imagen que contiene exterior, árbol, planta, bosque&#10;&#10;Descripción generada automáticamente">
            <a:extLst>
              <a:ext uri="{FF2B5EF4-FFF2-40B4-BE49-F238E27FC236}">
                <a16:creationId xmlns:a16="http://schemas.microsoft.com/office/drawing/2014/main" id="{4E5C70A7-B00D-4E26-BE35-FF14BB358A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1633928"/>
            <a:ext cx="2191155" cy="164336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0"/>
            <a:ext cx="2191155" cy="164336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3267857"/>
            <a:ext cx="2191155" cy="164336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7"/>
          <a:srcRect l="4403" t="19479" r="-4403" b="27486"/>
          <a:stretch/>
        </p:blipFill>
        <p:spPr>
          <a:xfrm>
            <a:off x="5143500" y="5982858"/>
            <a:ext cx="2282232" cy="90779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8"/>
          <a:srcRect t="27778" b="-766"/>
          <a:stretch/>
        </p:blipFill>
        <p:spPr>
          <a:xfrm>
            <a:off x="5143500" y="4909920"/>
            <a:ext cx="2191155" cy="11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81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b="5845"/>
          <a:stretch/>
        </p:blipFill>
        <p:spPr>
          <a:xfrm>
            <a:off x="0" y="449297"/>
            <a:ext cx="3048000" cy="298723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3255666"/>
            <a:ext cx="3048000" cy="360233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/>
          <p:cNvSpPr txBox="1"/>
          <p:nvPr/>
        </p:nvSpPr>
        <p:spPr>
          <a:xfrm>
            <a:off x="0" y="3707844"/>
            <a:ext cx="2974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accent2"/>
                </a:solidFill>
              </a:rPr>
              <a:t>Un país amarillo durante 9 meses al año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20580" y="4983983"/>
            <a:ext cx="2723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1"/>
                </a:solidFill>
              </a:rPr>
              <a:t>¿ por qué no disfrutamos el verde?</a:t>
            </a:r>
          </a:p>
        </p:txBody>
      </p:sp>
    </p:spTree>
    <p:extLst>
      <p:ext uri="{BB962C8B-B14F-4D97-AF65-F5344CB8AC3E}">
        <p14:creationId xmlns:p14="http://schemas.microsoft.com/office/powerpoint/2010/main" val="116496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533728" y="3799085"/>
            <a:ext cx="9144000" cy="789128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b="0" i="0" dirty="0">
                <a:solidFill>
                  <a:srgbClr val="2A2A2A"/>
                </a:solidFill>
                <a:effectLst/>
                <a:latin typeface="Lato-Regular"/>
              </a:rPr>
              <a:t>ODS 15.5</a:t>
            </a:r>
            <a:endParaRPr lang="es-ES" dirty="0"/>
          </a:p>
        </p:txBody>
      </p:sp>
      <p:sp>
        <p:nvSpPr>
          <p:cNvPr id="5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446179" y="4685490"/>
            <a:ext cx="9144000" cy="1143000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es-E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Meta 15.5. Adoptar medidas urgentes y significativas para reducir la degradación de los hábitats naturales, detener la pérdida de biodiversidad y, de aquí a 2020, proteger las especies amenazadas y evitar su extinción</a:t>
            </a: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149" y="1045289"/>
            <a:ext cx="2530059" cy="253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13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/>
              <a:t>Entidades que colaboran</a:t>
            </a:r>
          </a:p>
        </p:txBody>
      </p:sp>
      <p:sp>
        <p:nvSpPr>
          <p:cNvPr id="5" name="Marcador de posición de texto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92500"/>
          </a:bodyPr>
          <a:lstStyle/>
          <a:p>
            <a:pPr rtl="0"/>
            <a:r>
              <a:rPr lang="es-ES" b="0" i="0" dirty="0">
                <a:solidFill>
                  <a:schemeClr val="bg1">
                    <a:lumMod val="20000"/>
                    <a:lumOff val="80000"/>
                  </a:schemeClr>
                </a:solidFill>
                <a:effectLst/>
                <a:latin typeface="Open Sans" panose="020B0606030504020204" pitchFamily="34" charset="0"/>
              </a:rPr>
              <a:t> La Consejería de Desarrollo Sostenible de Junta de Comunidades de Castilla – La Mancha, las ONG Brinzal, Fundación CBD-</a:t>
            </a:r>
            <a:r>
              <a:rPr lang="es-ES" b="0" i="0" dirty="0" err="1">
                <a:solidFill>
                  <a:schemeClr val="bg1">
                    <a:lumMod val="20000"/>
                    <a:lumOff val="80000"/>
                  </a:schemeClr>
                </a:solidFill>
                <a:effectLst/>
                <a:latin typeface="Open Sans" panose="020B0606030504020204" pitchFamily="34" charset="0"/>
              </a:rPr>
              <a:t>Habitat</a:t>
            </a:r>
            <a:r>
              <a:rPr lang="es-ES" b="0" i="0" dirty="0">
                <a:solidFill>
                  <a:schemeClr val="bg1">
                    <a:lumMod val="20000"/>
                    <a:lumOff val="80000"/>
                  </a:schemeClr>
                </a:solidFill>
                <a:effectLst/>
                <a:latin typeface="Open Sans" panose="020B0606030504020204" pitchFamily="34" charset="0"/>
              </a:rPr>
              <a:t>, GREFA, SEO-</a:t>
            </a:r>
            <a:r>
              <a:rPr lang="es-ES" b="0" i="0" dirty="0" err="1">
                <a:solidFill>
                  <a:schemeClr val="bg1">
                    <a:lumMod val="20000"/>
                    <a:lumOff val="80000"/>
                  </a:schemeClr>
                </a:solidFill>
                <a:effectLst/>
                <a:latin typeface="Open Sans" panose="020B0606030504020204" pitchFamily="34" charset="0"/>
              </a:rPr>
              <a:t>BirdLife</a:t>
            </a:r>
            <a:r>
              <a:rPr lang="es-ES" b="0" i="0" dirty="0">
                <a:solidFill>
                  <a:schemeClr val="bg1">
                    <a:lumMod val="20000"/>
                    <a:lumOff val="80000"/>
                  </a:schemeClr>
                </a:solidFill>
                <a:effectLst/>
                <a:latin typeface="Open Sans" panose="020B0606030504020204" pitchFamily="34" charset="0"/>
              </a:rPr>
              <a:t>,  Fundación ULMA y Fundación </a:t>
            </a:r>
            <a:r>
              <a:rPr lang="es-ES" b="0" i="0" dirty="0" err="1">
                <a:solidFill>
                  <a:schemeClr val="bg1">
                    <a:lumMod val="20000"/>
                    <a:lumOff val="80000"/>
                  </a:schemeClr>
                </a:solidFill>
                <a:effectLst/>
                <a:latin typeface="Open Sans" panose="020B0606030504020204" pitchFamily="34" charset="0"/>
              </a:rPr>
              <a:t>Anticimex</a:t>
            </a:r>
            <a:r>
              <a:rPr lang="es-ES" b="0" i="0" dirty="0">
                <a:solidFill>
                  <a:schemeClr val="bg1">
                    <a:lumMod val="20000"/>
                    <a:lumOff val="80000"/>
                  </a:schemeClr>
                </a:solidFill>
                <a:effectLst/>
                <a:latin typeface="Open Sans" panose="020B0606030504020204" pitchFamily="34" charset="0"/>
              </a:rPr>
              <a:t>, Parroquia Santa María Magdalena de Ajofrín</a:t>
            </a:r>
            <a:endParaRPr lang="es-ES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20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CBD4146-6B0B-4FF2-902F-C0270D674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726" y="793819"/>
            <a:ext cx="9144000" cy="2282651"/>
          </a:xfrm>
        </p:spPr>
        <p:txBody>
          <a:bodyPr anchor="b">
            <a:normAutofit/>
          </a:bodyPr>
          <a:lstStyle/>
          <a:p>
            <a:r>
              <a:rPr lang="es-ES" dirty="0"/>
              <a:t>Nuestro objetivo es conseguir que Ajofrín sea un lugar más sano, habitable y seguro.</a:t>
            </a:r>
            <a:endParaRPr lang="en-US" sz="4400" dirty="0"/>
          </a:p>
        </p:txBody>
      </p:sp>
      <p:pic>
        <p:nvPicPr>
          <p:cNvPr id="9" name="Imagen 8" descr="Icono&#10;&#10;Descripción generada automáticamente">
            <a:extLst>
              <a:ext uri="{FF2B5EF4-FFF2-40B4-BE49-F238E27FC236}">
                <a16:creationId xmlns:a16="http://schemas.microsoft.com/office/drawing/2014/main" id="{26BF768D-5386-48B9-B9C8-E5AF53D134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71" y="3256031"/>
            <a:ext cx="1719788" cy="28633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4069" y="3256031"/>
            <a:ext cx="2529192" cy="252919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813261" y="4335961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AGENDA 2030</a:t>
            </a:r>
          </a:p>
        </p:txBody>
      </p:sp>
    </p:spTree>
    <p:extLst>
      <p:ext uri="{BB962C8B-B14F-4D97-AF65-F5344CB8AC3E}">
        <p14:creationId xmlns:p14="http://schemas.microsoft.com/office/powerpoint/2010/main" val="322157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1308370"/>
          </a:xfrm>
        </p:spPr>
        <p:txBody>
          <a:bodyPr rtlCol="0" anchor="b">
            <a:normAutofit fontScale="90000"/>
          </a:bodyPr>
          <a:lstStyle/>
          <a:p>
            <a:pPr rtl="0"/>
            <a:r>
              <a:rPr lang="es-ES" dirty="0"/>
              <a:t>AJOFRINEROS POR LA BIODIVERSIDAD</a:t>
            </a:r>
          </a:p>
        </p:txBody>
      </p:sp>
      <p:sp>
        <p:nvSpPr>
          <p:cNvPr id="14" name="Marcador de posición de contenido 2"/>
          <p:cNvSpPr>
            <a:spLocks noGrp="1"/>
          </p:cNvSpPr>
          <p:nvPr>
            <p:ph type="body" idx="1"/>
          </p:nvPr>
        </p:nvSpPr>
        <p:spPr>
          <a:xfrm>
            <a:off x="1524000" y="2723745"/>
            <a:ext cx="9144000" cy="2762655"/>
          </a:xfrm>
        </p:spPr>
        <p:txBody>
          <a:bodyPr rtlCol="0" anchor="t">
            <a:normAutofit/>
          </a:bodyPr>
          <a:lstStyle/>
          <a:p>
            <a:pPr rtl="0">
              <a:spcAft>
                <a:spcPts val="600"/>
              </a:spcAft>
            </a:pPr>
            <a:r>
              <a:rPr lang="es-ES" dirty="0"/>
              <a:t>OBVIEDADES PARA EL FOMENTO DE LA BIODIVERSIDAD:</a:t>
            </a:r>
          </a:p>
          <a:p>
            <a:pPr rtl="0">
              <a:spcAft>
                <a:spcPts val="600"/>
              </a:spcAft>
            </a:pPr>
            <a:endParaRPr lang="es-ES" dirty="0"/>
          </a:p>
          <a:p>
            <a:pPr marL="457200" indent="-457200" algn="l" rtl="0">
              <a:spcAft>
                <a:spcPts val="600"/>
              </a:spcAft>
              <a:buFont typeface="+mj-lt"/>
              <a:buAutoNum type="arabicPeriod"/>
            </a:pPr>
            <a:r>
              <a:rPr lang="es-ES" dirty="0"/>
              <a:t>NO MATARLAS. DEJAR VIVIR</a:t>
            </a:r>
          </a:p>
          <a:p>
            <a:pPr marL="457200" indent="-457200" algn="l" rtl="0">
              <a:spcAft>
                <a:spcPts val="600"/>
              </a:spcAft>
              <a:buFont typeface="+mj-lt"/>
              <a:buAutoNum type="arabicPeriod"/>
            </a:pPr>
            <a:r>
              <a:rPr lang="es-ES" dirty="0"/>
              <a:t>ALIMENTO</a:t>
            </a:r>
          </a:p>
          <a:p>
            <a:pPr marL="457200" indent="-457200" algn="l" rtl="0">
              <a:spcAft>
                <a:spcPts val="600"/>
              </a:spcAft>
              <a:buFont typeface="+mj-lt"/>
              <a:buAutoNum type="arabicPeriod"/>
            </a:pPr>
            <a:r>
              <a:rPr lang="es-ES" dirty="0"/>
              <a:t>UN LUGAR DÓNDE VIVIR Y CRIAR</a:t>
            </a:r>
          </a:p>
        </p:txBody>
      </p:sp>
    </p:spTree>
    <p:extLst>
      <p:ext uri="{BB962C8B-B14F-4D97-AF65-F5344CB8AC3E}">
        <p14:creationId xmlns:p14="http://schemas.microsoft.com/office/powerpoint/2010/main" val="23652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0A0C807B-4F10-458C-91CF-76222E54E39A}"/>
              </a:ext>
            </a:extLst>
          </p:cNvPr>
          <p:cNvSpPr txBox="1"/>
          <p:nvPr/>
        </p:nvSpPr>
        <p:spPr>
          <a:xfrm>
            <a:off x="760412" y="4367308"/>
            <a:ext cx="3200400" cy="1622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100000"/>
            </a:pPr>
            <a:r>
              <a:rPr lang="es-ES" sz="160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Cajas de diferentes tipos de aves para unas 40 familias que participan en la iniciativa.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100000"/>
            </a:pPr>
            <a:r>
              <a:rPr lang="es-ES" sz="1600" b="1" dirty="0">
                <a:solidFill>
                  <a:schemeClr val="tx2"/>
                </a:solidFill>
              </a:rPr>
              <a:t>Realizadas por un artesano del municipio: IMPACTO ECONÓMICO</a:t>
            </a:r>
            <a:endParaRPr lang="es-ES" sz="16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Imagen 4" descr="Banca de madera en un parque&#10;&#10;Descripción generada automáticamente con confianza baja">
            <a:extLst>
              <a:ext uri="{FF2B5EF4-FFF2-40B4-BE49-F238E27FC236}">
                <a16:creationId xmlns:a16="http://schemas.microsoft.com/office/drawing/2014/main" id="{B6A3C1C9-8DFC-4EFB-8235-F5C490952B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3" b="31675"/>
          <a:stretch/>
        </p:blipFill>
        <p:spPr>
          <a:xfrm>
            <a:off x="4494212" y="685800"/>
            <a:ext cx="7239001" cy="5486400"/>
          </a:xfrm>
          <a:prstGeom prst="rect">
            <a:avLst/>
          </a:prstGeom>
          <a:noFill/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32" y="452336"/>
            <a:ext cx="3371380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26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0411" y="486383"/>
            <a:ext cx="3200400" cy="57859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b="0" i="1" kern="1200" dirty="0">
                <a:latin typeface="+mj-lt"/>
                <a:ea typeface="+mj-ea"/>
                <a:cs typeface="+mj-cs"/>
              </a:rPr>
              <a:t>CAJAS NIDO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A0C807B-4F10-458C-91CF-76222E54E39A}"/>
              </a:ext>
            </a:extLst>
          </p:cNvPr>
          <p:cNvSpPr txBox="1"/>
          <p:nvPr/>
        </p:nvSpPr>
        <p:spPr>
          <a:xfrm>
            <a:off x="760411" y="4367308"/>
            <a:ext cx="4978907" cy="1622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100000"/>
            </a:pPr>
            <a:r>
              <a:rPr lang="es-ES" sz="1600" b="1" dirty="0">
                <a:solidFill>
                  <a:schemeClr val="tx2"/>
                </a:solidFill>
              </a:rPr>
              <a:t>Cajas de murciélagos, un mamífero insectívoro que también está en peligro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100000"/>
            </a:pPr>
            <a:r>
              <a:rPr lang="es-ES" sz="1600" dirty="0">
                <a:solidFill>
                  <a:schemeClr val="tx2"/>
                </a:solidFill>
              </a:rPr>
              <a:t>JUNTO A OTRAS ESPCIES DE AVES Y REPTILES CONTRIBUYE A MANTENER EL EQUILIBIRO CONSUMIENDO INSECTOS </a:t>
            </a:r>
            <a:endParaRPr lang="es-ES" sz="1600" b="1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Imagen 3" descr="Un dibujo de un árbol&#10;&#10;Descripción generada automáticamente con confianza baja">
            <a:extLst>
              <a:ext uri="{FF2B5EF4-FFF2-40B4-BE49-F238E27FC236}">
                <a16:creationId xmlns:a16="http://schemas.microsoft.com/office/drawing/2014/main" id="{84DE505E-F222-42AC-9BE2-1CC3EF0A39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9125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6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8213" y="6177063"/>
            <a:ext cx="4552544" cy="605121"/>
          </a:xfrm>
        </p:spPr>
        <p:txBody>
          <a:bodyPr rtlCol="0" anchor="b">
            <a:normAutofit/>
          </a:bodyPr>
          <a:lstStyle/>
          <a:p>
            <a:pPr rtl="0"/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Participación ciudadana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4" y="-35153"/>
            <a:ext cx="12180085" cy="610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88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0854" y="5572945"/>
            <a:ext cx="4552544" cy="605121"/>
          </a:xfrm>
        </p:spPr>
        <p:txBody>
          <a:bodyPr rtlCol="0" anchor="b">
            <a:normAutofit/>
          </a:bodyPr>
          <a:lstStyle/>
          <a:p>
            <a:pPr rtl="0"/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Participación ciudadana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439" y="282102"/>
            <a:ext cx="3146290" cy="559340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4965" y="955741"/>
            <a:ext cx="4766553" cy="357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i="1" dirty="0"/>
              <a:t>HOTELES DE INSECTOS</a:t>
            </a:r>
            <a:endParaRPr lang="es-ES" b="0" i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A0C807B-4F10-458C-91CF-76222E54E39A}"/>
              </a:ext>
            </a:extLst>
          </p:cNvPr>
          <p:cNvSpPr txBox="1"/>
          <p:nvPr/>
        </p:nvSpPr>
        <p:spPr>
          <a:xfrm>
            <a:off x="760412" y="4367308"/>
            <a:ext cx="3200400" cy="16220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100000"/>
            </a:pPr>
            <a:r>
              <a:rPr lang="es-ES" dirty="0"/>
              <a:t>Instalación de hoteles de insectos en parques y jardines, son otras actuaciones encaminadas, en este caso, a la protección de insectos beneficiosos y fundamentales como polinizadores de las plantas.</a:t>
            </a:r>
            <a:endParaRPr lang="es-ES" sz="16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Imagen 3" descr="Banca de madera junto a una ventana&#10;&#10;Descripción generada automáticamente con confianza baja">
            <a:extLst>
              <a:ext uri="{FF2B5EF4-FFF2-40B4-BE49-F238E27FC236}">
                <a16:creationId xmlns:a16="http://schemas.microsoft.com/office/drawing/2014/main" id="{0FC22AEB-C44C-4B83-BFB8-2A149C719B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105" y="-71438"/>
            <a:ext cx="5156895" cy="6858000"/>
          </a:xfrm>
          <a:prstGeom prst="rect">
            <a:avLst/>
          </a:prstGeom>
        </p:spPr>
      </p:pic>
      <p:pic>
        <p:nvPicPr>
          <p:cNvPr id="7" name="Imagen 6" descr="Abejorro sobre flor">
            <a:extLst>
              <a:ext uri="{FF2B5EF4-FFF2-40B4-BE49-F238E27FC236}">
                <a16:creationId xmlns:a16="http://schemas.microsoft.com/office/drawing/2014/main" id="{4D8C002F-208B-4532-BE52-D7C12081A7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921" y="360680"/>
            <a:ext cx="3591950" cy="239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01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609" y="379379"/>
            <a:ext cx="9509760" cy="562648"/>
          </a:xfrm>
        </p:spPr>
        <p:txBody>
          <a:bodyPr rtlCol="0"/>
          <a:lstStyle/>
          <a:p>
            <a:pPr rtl="0"/>
            <a:r>
              <a:rPr lang="es-ES" dirty="0"/>
              <a:t>HERBICIDAS, PESTICIDAS Y VENEOS</a:t>
            </a:r>
          </a:p>
        </p:txBody>
      </p:sp>
      <p:pic>
        <p:nvPicPr>
          <p:cNvPr id="5" name="Marcador de contenido 4" descr="Imagen que contiene persona, hombre, sostener, pequeño&#10;&#10;Descripción generada automáticamente">
            <a:extLst>
              <a:ext uri="{FF2B5EF4-FFF2-40B4-BE49-F238E27FC236}">
                <a16:creationId xmlns:a16="http://schemas.microsoft.com/office/drawing/2014/main" id="{545AEB5F-9E80-45B2-B603-DF4E900965C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692" y="4540333"/>
            <a:ext cx="1681727" cy="1686731"/>
          </a:xfrm>
        </p:spPr>
      </p:pic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F3D59B1B-4B02-4380-A3A0-78AF1E7C2A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/>
              <a:t>Nuevos sistema para la captura de ratas y roedores que permite controlar las capturas que realiza en la zona.</a:t>
            </a:r>
          </a:p>
          <a:p>
            <a:r>
              <a:rPr lang="es-ES" dirty="0"/>
              <a:t>Inversión en medios mecánicos como desbrozadoras para facilitar la labor a los trabajadores/as.</a:t>
            </a:r>
          </a:p>
          <a:p>
            <a:r>
              <a:rPr lang="es-ES" dirty="0"/>
              <a:t>Folletos explicativos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09" y="1901952"/>
            <a:ext cx="5298072" cy="397355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0" t="6953" r="23325" b="31353"/>
          <a:stretch/>
        </p:blipFill>
        <p:spPr>
          <a:xfrm>
            <a:off x="8428694" y="4539676"/>
            <a:ext cx="1964009" cy="168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0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theme/theme1.xml><?xml version="1.0" encoding="utf-8"?>
<a:theme xmlns:a="http://schemas.openxmlformats.org/drawingml/2006/main" name="Diseño con bandas azul 16x9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1307982_TF16391941_TF16391941.potx" id="{9E7F2AD9-F271-48B1-A431-541D2898B725}" vid="{2B94FF02-BD8D-4164-8950-7E6FECCD712E}"/>
    </a:ext>
  </a:extLst>
</a:theme>
</file>

<file path=ppt/theme/theme2.xml><?xml version="1.0" encoding="utf-8"?>
<a:theme xmlns:a="http://schemas.openxmlformats.org/drawingml/2006/main" name="Tema de Office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naturaleza con bandas azules y fotografía de amanecer en la montaña (panorámica)</Template>
  <TotalTime>602</TotalTime>
  <Words>1168</Words>
  <Application>Microsoft Office PowerPoint</Application>
  <PresentationFormat>Panorámica</PresentationFormat>
  <Paragraphs>136</Paragraphs>
  <Slides>28</Slides>
  <Notes>28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6" baseType="lpstr">
      <vt:lpstr>Arial</vt:lpstr>
      <vt:lpstr>Calibri</vt:lpstr>
      <vt:lpstr>Corbel</vt:lpstr>
      <vt:lpstr>Euphemia</vt:lpstr>
      <vt:lpstr>Lato-Regular</vt:lpstr>
      <vt:lpstr>Open Sans</vt:lpstr>
      <vt:lpstr>Segoe UI Historic</vt:lpstr>
      <vt:lpstr>Diseño con bandas azul 16x9</vt:lpstr>
      <vt:lpstr>AJOFRINEROS POR LA BIODIVERSIDAD</vt:lpstr>
      <vt:lpstr>AJOFRINEROS POR LA BIODIVERSIDAD</vt:lpstr>
      <vt:lpstr>AJOFRINEROS POR LA BIODIVERSIDAD</vt:lpstr>
      <vt:lpstr>Presentación de PowerPoint</vt:lpstr>
      <vt:lpstr>CAJAS NIDO</vt:lpstr>
      <vt:lpstr>Participación ciudadana</vt:lpstr>
      <vt:lpstr>Participación ciudadana</vt:lpstr>
      <vt:lpstr>HOTELES DE INSECTOS</vt:lpstr>
      <vt:lpstr>HERBICIDAS, PESTICIDAS Y VENEOS</vt:lpstr>
      <vt:lpstr>HERBICIDAS, PESTICIDAS Y VENEOS</vt:lpstr>
      <vt:lpstr>HERBICIDAS, PESTICIDAS Y VENEOS</vt:lpstr>
      <vt:lpstr>HERBICIDAS, PESTICIDAS Y VENEOS</vt:lpstr>
      <vt:lpstr>HERBICIDAS, PESTICIDAS Y VENEOS</vt:lpstr>
      <vt:lpstr>Presentación de PowerPoint</vt:lpstr>
      <vt:lpstr>Colaboración en campañas de salvamento de vencejos</vt:lpstr>
      <vt:lpstr>Hacking de lechuza común</vt:lpstr>
      <vt:lpstr>Hacking de cernícalo primilla</vt:lpstr>
      <vt:lpstr>Hacking de cernícalo primilla</vt:lpstr>
      <vt:lpstr>Hacking de cernícalo primilla</vt:lpstr>
      <vt:lpstr>COMIDA</vt:lpstr>
      <vt:lpstr>Plantación de arbustos autóctonos</vt:lpstr>
      <vt:lpstr>PREMIOS</vt:lpstr>
      <vt:lpstr>PREMIOS</vt:lpstr>
      <vt:lpstr>OTROS PROYECTOS</vt:lpstr>
      <vt:lpstr>Presentación de PowerPoint</vt:lpstr>
      <vt:lpstr>ODS 15.5</vt:lpstr>
      <vt:lpstr>Entidades que colaboran</vt:lpstr>
      <vt:lpstr>Nuestro objetivo es conseguir que Ajofrín sea un lugar más sano, habitable y seguro.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AJOFRINEROS POR LA BIODIVERSIDAD</dc:title>
  <dc:creator>Ayto Ajofrin</dc:creator>
  <cp:lastModifiedBy>yovana</cp:lastModifiedBy>
  <cp:revision>26</cp:revision>
  <dcterms:created xsi:type="dcterms:W3CDTF">2021-11-26T15:34:02Z</dcterms:created>
  <dcterms:modified xsi:type="dcterms:W3CDTF">2023-02-22T07:40:31Z</dcterms:modified>
</cp:coreProperties>
</file>