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8" r:id="rId2"/>
    <p:sldId id="257" r:id="rId3"/>
    <p:sldId id="259" r:id="rId4"/>
    <p:sldId id="264" r:id="rId5"/>
    <p:sldId id="260" r:id="rId6"/>
    <p:sldId id="263" r:id="rId7"/>
    <p:sldId id="261" r:id="rId8"/>
    <p:sldId id="262" r:id="rId9"/>
    <p:sldId id="265" r:id="rId10"/>
    <p:sldId id="266" r:id="rId11"/>
    <p:sldId id="268" r:id="rId12"/>
    <p:sldId id="278" r:id="rId13"/>
    <p:sldId id="270" r:id="rId14"/>
    <p:sldId id="271" r:id="rId15"/>
    <p:sldId id="272" r:id="rId16"/>
    <p:sldId id="273" r:id="rId17"/>
    <p:sldId id="274" r:id="rId18"/>
    <p:sldId id="276" r:id="rId19"/>
    <p:sldId id="275" r:id="rId20"/>
    <p:sldId id="277" r:id="rId21"/>
    <p:sldId id="279" r:id="rId2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84" autoAdjust="0"/>
    <p:restoredTop sz="94602" autoAdjust="0"/>
  </p:normalViewPr>
  <p:slideViewPr>
    <p:cSldViewPr>
      <p:cViewPr varScale="1">
        <p:scale>
          <a:sx n="88" d="100"/>
          <a:sy n="88" d="100"/>
        </p:scale>
        <p:origin x="-1282" y="-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75D0C3-7891-44D7-89ED-65D05E896C9C}" type="datetimeFigureOut">
              <a:rPr lang="es-ES" smtClean="0"/>
              <a:pPr/>
              <a:t>20/04/2015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5662C2-1249-49D6-83CE-607B6E869D0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5662C2-1249-49D6-83CE-607B6E869D0A}" type="slidenum">
              <a:rPr lang="es-ES" smtClean="0"/>
              <a:pPr/>
              <a:t>1</a:t>
            </a:fld>
            <a:endParaRPr lang="es-E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5662C2-1249-49D6-83CE-607B6E869D0A}" type="slidenum">
              <a:rPr lang="es-ES" smtClean="0"/>
              <a:pPr/>
              <a:t>10</a:t>
            </a:fld>
            <a:endParaRPr lang="es-E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5662C2-1249-49D6-83CE-607B6E869D0A}" type="slidenum">
              <a:rPr lang="es-ES" smtClean="0"/>
              <a:pPr/>
              <a:t>11</a:t>
            </a:fld>
            <a:endParaRPr lang="es-E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5662C2-1249-49D6-83CE-607B6E869D0A}" type="slidenum">
              <a:rPr lang="es-ES" smtClean="0"/>
              <a:pPr/>
              <a:t>12</a:t>
            </a:fld>
            <a:endParaRPr lang="es-E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5662C2-1249-49D6-83CE-607B6E869D0A}" type="slidenum">
              <a:rPr lang="es-ES" smtClean="0"/>
              <a:pPr/>
              <a:t>13</a:t>
            </a:fld>
            <a:endParaRPr lang="es-E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5662C2-1249-49D6-83CE-607B6E869D0A}" type="slidenum">
              <a:rPr lang="es-ES" smtClean="0"/>
              <a:pPr/>
              <a:t>14</a:t>
            </a:fld>
            <a:endParaRPr lang="es-E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5662C2-1249-49D6-83CE-607B6E869D0A}" type="slidenum">
              <a:rPr lang="es-ES" smtClean="0"/>
              <a:pPr/>
              <a:t>15</a:t>
            </a:fld>
            <a:endParaRPr lang="es-E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5662C2-1249-49D6-83CE-607B6E869D0A}" type="slidenum">
              <a:rPr lang="es-ES" smtClean="0"/>
              <a:pPr/>
              <a:t>16</a:t>
            </a:fld>
            <a:endParaRPr lang="es-E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5662C2-1249-49D6-83CE-607B6E869D0A}" type="slidenum">
              <a:rPr lang="es-ES" smtClean="0"/>
              <a:pPr/>
              <a:t>17</a:t>
            </a:fld>
            <a:endParaRPr lang="es-E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5662C2-1249-49D6-83CE-607B6E869D0A}" type="slidenum">
              <a:rPr lang="es-ES" smtClean="0"/>
              <a:pPr/>
              <a:t>18</a:t>
            </a:fld>
            <a:endParaRPr lang="es-E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5662C2-1249-49D6-83CE-607B6E869D0A}" type="slidenum">
              <a:rPr lang="es-ES" smtClean="0"/>
              <a:pPr/>
              <a:t>19</a:t>
            </a:fld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5662C2-1249-49D6-83CE-607B6E869D0A}" type="slidenum">
              <a:rPr lang="es-ES" smtClean="0"/>
              <a:pPr/>
              <a:t>2</a:t>
            </a:fld>
            <a:endParaRPr lang="es-E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5662C2-1249-49D6-83CE-607B6E869D0A}" type="slidenum">
              <a:rPr lang="es-ES" smtClean="0"/>
              <a:pPr/>
              <a:t>20</a:t>
            </a:fld>
            <a:endParaRPr lang="es-E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5662C2-1249-49D6-83CE-607B6E869D0A}" type="slidenum">
              <a:rPr lang="es-ES" smtClean="0"/>
              <a:pPr/>
              <a:t>21</a:t>
            </a:fld>
            <a:endParaRPr lang="es-E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5662C2-1249-49D6-83CE-607B6E869D0A}" type="slidenum">
              <a:rPr lang="es-ES" smtClean="0"/>
              <a:pPr/>
              <a:t>3</a:t>
            </a:fld>
            <a:endParaRPr lang="es-E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5662C2-1249-49D6-83CE-607B6E869D0A}" type="slidenum">
              <a:rPr lang="es-ES" smtClean="0"/>
              <a:pPr/>
              <a:t>4</a:t>
            </a:fld>
            <a:endParaRPr lang="es-E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5662C2-1249-49D6-83CE-607B6E869D0A}" type="slidenum">
              <a:rPr lang="es-ES" smtClean="0"/>
              <a:pPr/>
              <a:t>5</a:t>
            </a:fld>
            <a:endParaRPr lang="es-E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5662C2-1249-49D6-83CE-607B6E869D0A}" type="slidenum">
              <a:rPr lang="es-ES" smtClean="0"/>
              <a:pPr/>
              <a:t>6</a:t>
            </a:fld>
            <a:endParaRPr lang="es-E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5662C2-1249-49D6-83CE-607B6E869D0A}" type="slidenum">
              <a:rPr lang="es-ES" smtClean="0"/>
              <a:pPr/>
              <a:t>7</a:t>
            </a:fld>
            <a:endParaRPr lang="es-E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5662C2-1249-49D6-83CE-607B6E869D0A}" type="slidenum">
              <a:rPr lang="es-ES" smtClean="0"/>
              <a:pPr/>
              <a:t>8</a:t>
            </a:fld>
            <a:endParaRPr lang="es-E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5662C2-1249-49D6-83CE-607B6E869D0A}" type="slidenum">
              <a:rPr lang="es-ES" smtClean="0"/>
              <a:pPr/>
              <a:t>9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20/04/2015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20/04/2015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20/04/2015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20/04/2015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20/04/2015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20/04/2015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20/04/2015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20/04/2015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20/04/2015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20/04/2015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20/04/2015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alpha val="9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847CFC-816F-41D0-AAC0-9BF4FEBC753E}" type="datetimeFigureOut">
              <a:rPr lang="es-ES" smtClean="0"/>
              <a:pPr/>
              <a:t>20/04/2015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20.jpeg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2.jpeg"/><Relationship Id="rId7" Type="http://schemas.openxmlformats.org/officeDocument/2006/relationships/image" Target="../media/image2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10" Type="http://schemas.openxmlformats.org/officeDocument/2006/relationships/image" Target="../media/image26.jpeg"/><Relationship Id="rId4" Type="http://schemas.openxmlformats.org/officeDocument/2006/relationships/image" Target="../media/image3.jpeg"/><Relationship Id="rId9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3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31.jpeg"/><Relationship Id="rId7" Type="http://schemas.openxmlformats.org/officeDocument/2006/relationships/image" Target="../media/image32.jpeg"/><Relationship Id="rId12" Type="http://schemas.openxmlformats.org/officeDocument/2006/relationships/image" Target="../media/image37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11" Type="http://schemas.openxmlformats.org/officeDocument/2006/relationships/image" Target="../media/image36.jpeg"/><Relationship Id="rId5" Type="http://schemas.openxmlformats.org/officeDocument/2006/relationships/image" Target="../media/image2.jpeg"/><Relationship Id="rId10" Type="http://schemas.openxmlformats.org/officeDocument/2006/relationships/image" Target="../media/image35.jpeg"/><Relationship Id="rId4" Type="http://schemas.openxmlformats.org/officeDocument/2006/relationships/image" Target="../media/image9.jpeg"/><Relationship Id="rId9" Type="http://schemas.openxmlformats.org/officeDocument/2006/relationships/image" Target="../media/image3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openxmlformats.org/officeDocument/2006/relationships/image" Target="../media/image4.jpeg"/><Relationship Id="rId4" Type="http://schemas.openxmlformats.org/officeDocument/2006/relationships/image" Target="../media/image3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10" Type="http://schemas.openxmlformats.org/officeDocument/2006/relationships/image" Target="../media/image3.jpeg"/><Relationship Id="rId4" Type="http://schemas.openxmlformats.org/officeDocument/2006/relationships/image" Target="../media/image5.jpeg"/><Relationship Id="rId9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40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27.jpeg"/><Relationship Id="rId4" Type="http://schemas.openxmlformats.org/officeDocument/2006/relationships/image" Target="../media/image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sugerencias@guardiacivil.org" TargetMode="Externa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gif"/><Relationship Id="rId5" Type="http://schemas.openxmlformats.org/officeDocument/2006/relationships/image" Target="../media/image1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4.png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15 Imagen" descr="guardia-civil-escudo--644x36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2910" y="1571612"/>
            <a:ext cx="8143932" cy="5286388"/>
          </a:xfrm>
          <a:prstGeom prst="rect">
            <a:avLst/>
          </a:prstGeom>
        </p:spPr>
      </p:pic>
      <p:pic>
        <p:nvPicPr>
          <p:cNvPr id="2052" name="Picture 4" descr="Logo óvalo Guardia Civi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0"/>
            <a:ext cx="1074409" cy="1428736"/>
          </a:xfrm>
          <a:prstGeom prst="rect">
            <a:avLst/>
          </a:prstGeom>
          <a:noFill/>
        </p:spPr>
      </p:pic>
      <p:pic>
        <p:nvPicPr>
          <p:cNvPr id="2050" name="Picture 2" descr="Haz de lictore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01034" y="1"/>
            <a:ext cx="942966" cy="1428736"/>
          </a:xfrm>
          <a:prstGeom prst="rect">
            <a:avLst/>
          </a:prstGeom>
          <a:noFill/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928802"/>
          </a:xfrm>
        </p:spPr>
        <p:txBody>
          <a:bodyPr>
            <a:normAutofit fontScale="90000"/>
          </a:bodyPr>
          <a:lstStyle/>
          <a:p>
            <a:r>
              <a:rPr lang="es-ES" dirty="0" smtClean="0">
                <a:latin typeface="Arial" pitchFamily="34" charset="0"/>
                <a:cs typeface="Arial" pitchFamily="34" charset="0"/>
              </a:rPr>
              <a:t>La Guardia Civil y las Entidades Locales. Prevención y Seguridad</a:t>
            </a:r>
            <a:endParaRPr lang="es-E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14282" y="1643050"/>
            <a:ext cx="8472518" cy="4929222"/>
          </a:xfrm>
        </p:spPr>
        <p:txBody>
          <a:bodyPr>
            <a:normAutofit lnSpcReduction="10000"/>
          </a:bodyPr>
          <a:lstStyle/>
          <a:p>
            <a:pPr>
              <a:buFontTx/>
              <a:buChar char="-"/>
            </a:pPr>
            <a:r>
              <a:rPr lang="es-ES" sz="3600" b="1" dirty="0" smtClean="0">
                <a:solidFill>
                  <a:schemeClr val="bg1"/>
                </a:solidFill>
              </a:rPr>
              <a:t>¿Qué es la Guardia Civil?</a:t>
            </a:r>
          </a:p>
          <a:p>
            <a:pPr lvl="1">
              <a:buFontTx/>
              <a:buChar char="-"/>
            </a:pPr>
            <a:r>
              <a:rPr lang="es-ES" sz="3600" dirty="0" smtClean="0">
                <a:solidFill>
                  <a:srgbClr val="FF0000"/>
                </a:solidFill>
              </a:rPr>
              <a:t>Referencias históricas.</a:t>
            </a:r>
          </a:p>
          <a:p>
            <a:pPr lvl="1">
              <a:buFontTx/>
              <a:buChar char="-"/>
            </a:pPr>
            <a:r>
              <a:rPr lang="es-ES" sz="3600" dirty="0" smtClean="0">
                <a:solidFill>
                  <a:srgbClr val="FF0000"/>
                </a:solidFill>
              </a:rPr>
              <a:t>Estructura (Central y Periférica).</a:t>
            </a:r>
          </a:p>
          <a:p>
            <a:pPr>
              <a:buFontTx/>
              <a:buChar char="-"/>
            </a:pPr>
            <a:r>
              <a:rPr lang="es-ES" sz="3600" b="1" dirty="0" smtClean="0">
                <a:solidFill>
                  <a:schemeClr val="bg1"/>
                </a:solidFill>
              </a:rPr>
              <a:t>Seguridad Ciudadana</a:t>
            </a:r>
          </a:p>
          <a:p>
            <a:pPr lvl="1">
              <a:buFontTx/>
              <a:buChar char="-"/>
            </a:pPr>
            <a:r>
              <a:rPr lang="es-ES" sz="3600" dirty="0" smtClean="0">
                <a:solidFill>
                  <a:srgbClr val="FF0000"/>
                </a:solidFill>
              </a:rPr>
              <a:t>Seguridad Nacional (publica).</a:t>
            </a:r>
          </a:p>
          <a:p>
            <a:pPr>
              <a:buFontTx/>
              <a:buChar char="-"/>
            </a:pPr>
            <a:r>
              <a:rPr lang="es-ES" sz="3600" b="1" dirty="0" smtClean="0">
                <a:solidFill>
                  <a:schemeClr val="bg1"/>
                </a:solidFill>
              </a:rPr>
              <a:t>Prevención</a:t>
            </a:r>
          </a:p>
          <a:p>
            <a:pPr lvl="1">
              <a:buFontTx/>
              <a:buChar char="-"/>
            </a:pPr>
            <a:r>
              <a:rPr lang="es-ES" sz="3600" dirty="0" smtClean="0">
                <a:solidFill>
                  <a:srgbClr val="FF0000"/>
                </a:solidFill>
              </a:rPr>
              <a:t>Planes de Seguridad</a:t>
            </a:r>
          </a:p>
          <a:p>
            <a:pPr>
              <a:buFontTx/>
              <a:buChar char="-"/>
            </a:pPr>
            <a:r>
              <a:rPr lang="es-ES" sz="3600" b="1" dirty="0" smtClean="0">
                <a:solidFill>
                  <a:schemeClr val="bg1"/>
                </a:solidFill>
              </a:rPr>
              <a:t>Relaciones Institucionales</a:t>
            </a:r>
          </a:p>
          <a:p>
            <a:pPr>
              <a:buFontTx/>
              <a:buChar char="-"/>
            </a:pPr>
            <a:endParaRPr lang="es-E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Logo óvalo Guardia Civi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1074409" cy="1428736"/>
          </a:xfrm>
          <a:prstGeom prst="rect">
            <a:avLst/>
          </a:prstGeom>
          <a:noFill/>
        </p:spPr>
      </p:pic>
      <p:pic>
        <p:nvPicPr>
          <p:cNvPr id="2050" name="Picture 2" descr="Haz de lictore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01034" y="1"/>
            <a:ext cx="942966" cy="1428736"/>
          </a:xfrm>
          <a:prstGeom prst="rect">
            <a:avLst/>
          </a:prstGeom>
          <a:noFill/>
        </p:spPr>
      </p:pic>
      <p:sp>
        <p:nvSpPr>
          <p:cNvPr id="7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1800" dirty="0" smtClean="0">
                <a:latin typeface="Arial" pitchFamily="34" charset="0"/>
                <a:cs typeface="Arial" pitchFamily="34" charset="0"/>
              </a:rPr>
              <a:t>La Guardia Civil y las Entidades Locales. Prevención y Seguridad</a:t>
            </a:r>
            <a:br>
              <a:rPr lang="es-ES" sz="1800" dirty="0" smtClean="0">
                <a:latin typeface="Arial" pitchFamily="34" charset="0"/>
                <a:cs typeface="Arial" pitchFamily="34" charset="0"/>
              </a:rPr>
            </a:br>
            <a:r>
              <a:rPr lang="es-ES" sz="2000" b="1" dirty="0" smtClean="0">
                <a:latin typeface="Arial" pitchFamily="34" charset="0"/>
                <a:cs typeface="Arial" pitchFamily="34" charset="0"/>
              </a:rPr>
              <a:t>¿QUÉ ES LA GUARDIA CIVIL?</a:t>
            </a:r>
            <a:br>
              <a:rPr lang="es-ES" sz="2000" b="1" dirty="0" smtClean="0">
                <a:latin typeface="Arial" pitchFamily="34" charset="0"/>
                <a:cs typeface="Arial" pitchFamily="34" charset="0"/>
              </a:rPr>
            </a:br>
            <a:r>
              <a:rPr lang="es-ES" sz="2000" b="1" dirty="0" smtClean="0">
                <a:latin typeface="Arial" pitchFamily="34" charset="0"/>
                <a:cs typeface="Arial" pitchFamily="34" charset="0"/>
              </a:rPr>
              <a:t>ESTRUCTURA – Organización PERIFÉRICA</a:t>
            </a:r>
            <a:endParaRPr lang="es-ES" sz="2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8" name="17 Imagen" descr="Cuartel La Roda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57818" y="3786190"/>
            <a:ext cx="3857652" cy="3071834"/>
          </a:xfrm>
          <a:prstGeom prst="rect">
            <a:avLst/>
          </a:prstGeom>
        </p:spPr>
      </p:pic>
      <p:pic>
        <p:nvPicPr>
          <p:cNvPr id="19" name="Picture 16" descr="Resultado de imagen de fotos guardia civil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-32" y="3786190"/>
            <a:ext cx="3643338" cy="3071834"/>
          </a:xfrm>
          <a:prstGeom prst="rect">
            <a:avLst/>
          </a:prstGeom>
          <a:noFill/>
        </p:spPr>
      </p:pic>
      <p:sp>
        <p:nvSpPr>
          <p:cNvPr id="12" name="11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>
            <a:normAutofit lnSpcReduction="10000"/>
          </a:bodyPr>
          <a:lstStyle/>
          <a:p>
            <a:pPr algn="just">
              <a:buFontTx/>
              <a:buChar char="-"/>
            </a:pPr>
            <a:r>
              <a:rPr lang="es-ES" b="1" dirty="0" smtClean="0"/>
              <a:t>Zona</a:t>
            </a:r>
            <a:r>
              <a:rPr lang="es-ES" dirty="0" smtClean="0"/>
              <a:t>.- </a:t>
            </a:r>
            <a:r>
              <a:rPr lang="es-ES" dirty="0" err="1" smtClean="0"/>
              <a:t>Gral</a:t>
            </a:r>
            <a:r>
              <a:rPr lang="es-ES" dirty="0" smtClean="0"/>
              <a:t> de Brigada. (varias Comandancias)</a:t>
            </a:r>
          </a:p>
          <a:p>
            <a:pPr lvl="1" algn="just">
              <a:buFontTx/>
              <a:buChar char="-"/>
            </a:pPr>
            <a:r>
              <a:rPr lang="es-ES" dirty="0" smtClean="0"/>
              <a:t>Mando. Coordinación. Inspección.</a:t>
            </a:r>
          </a:p>
          <a:p>
            <a:pPr algn="just">
              <a:buFontTx/>
              <a:buChar char="-"/>
            </a:pPr>
            <a:r>
              <a:rPr lang="es-ES" b="1" dirty="0" smtClean="0"/>
              <a:t>CMD</a:t>
            </a:r>
            <a:r>
              <a:rPr lang="es-ES" dirty="0" smtClean="0"/>
              <a:t>.- Coronel/Tecol. UT. Fundamental. </a:t>
            </a:r>
          </a:p>
          <a:p>
            <a:pPr lvl="1" algn="just">
              <a:buFontTx/>
              <a:buChar char="-"/>
            </a:pPr>
            <a:r>
              <a:rPr lang="es-ES" dirty="0" smtClean="0"/>
              <a:t>Mando. Planificación. Ejecución y Control.</a:t>
            </a:r>
          </a:p>
          <a:p>
            <a:pPr algn="just">
              <a:buFontTx/>
              <a:buChar char="-"/>
            </a:pPr>
            <a:r>
              <a:rPr lang="es-ES" b="1" dirty="0" smtClean="0"/>
              <a:t>Compañía</a:t>
            </a:r>
            <a:r>
              <a:rPr lang="es-ES" dirty="0" smtClean="0"/>
              <a:t>.- Capitán (PLM - varios Puestos,…)</a:t>
            </a:r>
          </a:p>
          <a:p>
            <a:pPr lvl="1" algn="just">
              <a:buFontTx/>
              <a:buChar char="-"/>
            </a:pPr>
            <a:r>
              <a:rPr lang="es-ES" dirty="0" smtClean="0"/>
              <a:t>Planificar. Coordinar y Dirigir.</a:t>
            </a:r>
          </a:p>
          <a:p>
            <a:pPr algn="just">
              <a:buFontTx/>
              <a:buChar char="-"/>
            </a:pPr>
            <a:r>
              <a:rPr lang="es-ES" b="1" dirty="0" smtClean="0"/>
              <a:t>Puesto</a:t>
            </a:r>
            <a:r>
              <a:rPr lang="es-ES" dirty="0" smtClean="0"/>
              <a:t>: U. Territorial Básica</a:t>
            </a:r>
          </a:p>
          <a:p>
            <a:pPr lvl="1" algn="just">
              <a:buFontTx/>
              <a:buChar char="-"/>
            </a:pPr>
            <a:r>
              <a:rPr lang="es-ES" dirty="0" smtClean="0"/>
              <a:t>Ejecución del Servicio</a:t>
            </a:r>
          </a:p>
          <a:p>
            <a:pPr lvl="2" algn="just">
              <a:buFontTx/>
              <a:buChar char="-"/>
            </a:pPr>
            <a:r>
              <a:rPr lang="es-ES" dirty="0" smtClean="0"/>
              <a:t>Proximidad y atención al ciudadano.</a:t>
            </a:r>
          </a:p>
          <a:p>
            <a:pPr lvl="1" algn="just">
              <a:buFontTx/>
              <a:buChar char="-"/>
            </a:pPr>
            <a:endParaRPr lang="es-ES" dirty="0" smtClean="0"/>
          </a:p>
          <a:p>
            <a:pPr lvl="1" algn="just">
              <a:buFontTx/>
              <a:buChar char="-"/>
            </a:pPr>
            <a:endParaRPr lang="es-ES" sz="2800" dirty="0" smtClean="0"/>
          </a:p>
          <a:p>
            <a:pPr lvl="1" algn="just">
              <a:buNone/>
            </a:pP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70" decel="100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770" decel="100000"/>
                                        <p:tgtEl>
                                          <p:spTgt spid="1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6" dur="77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8" dur="77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Logo óvalo Guardia Civi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1074409" cy="1428736"/>
          </a:xfrm>
          <a:prstGeom prst="rect">
            <a:avLst/>
          </a:prstGeom>
          <a:noFill/>
        </p:spPr>
      </p:pic>
      <p:pic>
        <p:nvPicPr>
          <p:cNvPr id="2050" name="Picture 2" descr="Haz de lictore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01034" y="1"/>
            <a:ext cx="942966" cy="1428736"/>
          </a:xfrm>
          <a:prstGeom prst="rect">
            <a:avLst/>
          </a:prstGeom>
          <a:noFill/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sz="1800" dirty="0" smtClean="0">
                <a:latin typeface="Arial" pitchFamily="34" charset="0"/>
                <a:cs typeface="Arial" pitchFamily="34" charset="0"/>
              </a:rPr>
              <a:t>La Guardia Civil y las Entidades Locales. Prevención y Seguridad</a:t>
            </a:r>
            <a:br>
              <a:rPr lang="es-ES" sz="1800" dirty="0" smtClean="0">
                <a:latin typeface="Arial" pitchFamily="34" charset="0"/>
                <a:cs typeface="Arial" pitchFamily="34" charset="0"/>
              </a:rPr>
            </a:br>
            <a:r>
              <a:rPr lang="es-ES" sz="2200" b="1" dirty="0" smtClean="0">
                <a:latin typeface="Arial" pitchFamily="34" charset="0"/>
                <a:cs typeface="Arial" pitchFamily="34" charset="0"/>
              </a:rPr>
              <a:t>SEGURIDAD CIUDADANA</a:t>
            </a:r>
            <a:br>
              <a:rPr lang="es-ES" sz="2200" b="1" dirty="0" smtClean="0">
                <a:latin typeface="Arial" pitchFamily="34" charset="0"/>
                <a:cs typeface="Arial" pitchFamily="34" charset="0"/>
              </a:rPr>
            </a:br>
            <a:r>
              <a:rPr lang="es-ES" sz="2200" b="1" dirty="0" smtClean="0">
                <a:latin typeface="Arial" pitchFamily="34" charset="0"/>
                <a:cs typeface="Arial" pitchFamily="34" charset="0"/>
              </a:rPr>
              <a:t>SEGURIDAD NACIONAL</a:t>
            </a:r>
            <a:br>
              <a:rPr lang="es-ES" sz="2200" b="1" dirty="0" smtClean="0">
                <a:latin typeface="Arial" pitchFamily="34" charset="0"/>
                <a:cs typeface="Arial" pitchFamily="34" charset="0"/>
              </a:rPr>
            </a:br>
            <a:endParaRPr lang="es-ES" sz="2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11 Marcador de contenido"/>
          <p:cNvSpPr>
            <a:spLocks noGrp="1"/>
          </p:cNvSpPr>
          <p:nvPr>
            <p:ph idx="1"/>
          </p:nvPr>
        </p:nvSpPr>
        <p:spPr>
          <a:xfrm>
            <a:off x="0" y="1785926"/>
            <a:ext cx="8643966" cy="4625989"/>
          </a:xfrm>
        </p:spPr>
        <p:txBody>
          <a:bodyPr>
            <a:normAutofit fontScale="92500"/>
          </a:bodyPr>
          <a:lstStyle/>
          <a:p>
            <a:pPr lvl="1" algn="just">
              <a:buFontTx/>
              <a:buChar char="-"/>
            </a:pPr>
            <a:r>
              <a:rPr lang="es-ES" dirty="0" smtClean="0"/>
              <a:t>Mandato constitucional. Seguridad en sentido amplio.</a:t>
            </a:r>
          </a:p>
          <a:p>
            <a:pPr lvl="1" algn="just">
              <a:buFontTx/>
              <a:buChar char="-"/>
            </a:pPr>
            <a:r>
              <a:rPr lang="es-ES" dirty="0" smtClean="0"/>
              <a:t>Estrategia de Seguridad Nacional: </a:t>
            </a:r>
          </a:p>
          <a:p>
            <a:pPr lvl="2" algn="just">
              <a:buFontTx/>
              <a:buChar char="-"/>
            </a:pPr>
            <a:r>
              <a:rPr lang="es-ES" dirty="0" smtClean="0"/>
              <a:t>Protección de los ciudadanos (libertad, propiedad,…)</a:t>
            </a:r>
          </a:p>
          <a:p>
            <a:pPr lvl="2" algn="just">
              <a:buFontTx/>
              <a:buChar char="-"/>
            </a:pPr>
            <a:r>
              <a:rPr lang="es-ES" dirty="0" smtClean="0"/>
              <a:t>Defensa de España.      - Seguridad internacional.</a:t>
            </a:r>
          </a:p>
          <a:p>
            <a:pPr lvl="1" algn="just">
              <a:buFontTx/>
              <a:buChar char="-"/>
            </a:pPr>
            <a:r>
              <a:rPr lang="es-ES" dirty="0" smtClean="0"/>
              <a:t>Seguridad Ciudadana. </a:t>
            </a:r>
          </a:p>
          <a:p>
            <a:pPr lvl="2" algn="just">
              <a:buFontTx/>
              <a:buChar char="-"/>
            </a:pPr>
            <a:r>
              <a:rPr lang="es-ES" dirty="0" smtClean="0"/>
              <a:t>Sistema de Seguridad Pública. LO 2/86 FFCCSS</a:t>
            </a:r>
          </a:p>
          <a:p>
            <a:pPr lvl="3" algn="just">
              <a:buFontTx/>
              <a:buChar char="-"/>
            </a:pPr>
            <a:r>
              <a:rPr lang="es-ES" dirty="0" smtClean="0"/>
              <a:t>FFCCSS del Estado.</a:t>
            </a:r>
          </a:p>
          <a:p>
            <a:pPr lvl="4" algn="just">
              <a:buFontTx/>
              <a:buChar char="-"/>
            </a:pPr>
            <a:r>
              <a:rPr lang="es-ES" dirty="0" smtClean="0"/>
              <a:t>CNP. Naturaleza civil</a:t>
            </a:r>
          </a:p>
          <a:p>
            <a:pPr lvl="4" algn="just">
              <a:buFontTx/>
              <a:buChar char="-"/>
            </a:pPr>
            <a:r>
              <a:rPr lang="es-ES" dirty="0" smtClean="0"/>
              <a:t>Guardia Civil. Naturaleza militar (doble dependencia)</a:t>
            </a:r>
          </a:p>
          <a:p>
            <a:pPr lvl="3" algn="just">
              <a:buFontTx/>
              <a:buChar char="-"/>
            </a:pPr>
            <a:r>
              <a:rPr lang="es-ES" dirty="0" smtClean="0"/>
              <a:t>Policías de CCAA.</a:t>
            </a:r>
          </a:p>
          <a:p>
            <a:pPr lvl="3" algn="just">
              <a:buFontTx/>
              <a:buChar char="-"/>
            </a:pPr>
            <a:r>
              <a:rPr lang="es-ES" dirty="0" smtClean="0"/>
              <a:t>Policías  Locales.</a:t>
            </a:r>
          </a:p>
          <a:p>
            <a:pPr lvl="2" algn="just">
              <a:buFontTx/>
              <a:buChar char="-"/>
            </a:pPr>
            <a:endParaRPr lang="es-ES" dirty="0" smtClean="0"/>
          </a:p>
          <a:p>
            <a:pPr lvl="2" algn="just">
              <a:buNone/>
            </a:pPr>
            <a:endParaRPr lang="es-ES" dirty="0" smtClean="0"/>
          </a:p>
          <a:p>
            <a:pPr lvl="1" algn="just">
              <a:buFontTx/>
              <a:buChar char="-"/>
            </a:pPr>
            <a:endParaRPr lang="es-ES" dirty="0" smtClean="0"/>
          </a:p>
          <a:p>
            <a:pPr lvl="1" algn="ctr">
              <a:buNone/>
            </a:pPr>
            <a:endParaRPr lang="es-ES" dirty="0" smtClean="0"/>
          </a:p>
        </p:txBody>
      </p:sp>
      <p:sp>
        <p:nvSpPr>
          <p:cNvPr id="6" name="5 CuadroTexto"/>
          <p:cNvSpPr txBox="1"/>
          <p:nvPr/>
        </p:nvSpPr>
        <p:spPr>
          <a:xfrm>
            <a:off x="5394064" y="2143116"/>
            <a:ext cx="3678530" cy="61555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600" dirty="0" smtClean="0">
                <a:solidFill>
                  <a:schemeClr val="bg1"/>
                </a:solidFill>
              </a:rPr>
              <a:t>La colaboración y el apoyo del ciudadano</a:t>
            </a:r>
          </a:p>
          <a:p>
            <a:pPr algn="ctr"/>
            <a:r>
              <a:rPr lang="es-ES" dirty="0" smtClean="0">
                <a:solidFill>
                  <a:schemeClr val="bg1"/>
                </a:solidFill>
              </a:rPr>
              <a:t> son imprescindibles</a:t>
            </a:r>
            <a:endParaRPr lang="es-E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1" build="p"/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Logo óvalo Guardia Civi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1074409" cy="1428736"/>
          </a:xfrm>
          <a:prstGeom prst="rect">
            <a:avLst/>
          </a:prstGeom>
          <a:noFill/>
        </p:spPr>
      </p:pic>
      <p:pic>
        <p:nvPicPr>
          <p:cNvPr id="2050" name="Picture 2" descr="Haz de lictore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01034" y="1"/>
            <a:ext cx="942966" cy="1428736"/>
          </a:xfrm>
          <a:prstGeom prst="rect">
            <a:avLst/>
          </a:prstGeom>
          <a:noFill/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sz="1800" dirty="0" smtClean="0">
                <a:latin typeface="Arial" pitchFamily="34" charset="0"/>
                <a:cs typeface="Arial" pitchFamily="34" charset="0"/>
              </a:rPr>
              <a:t>La Guardia Civil y las Entidades Locales. Prevención y Seguridad</a:t>
            </a:r>
            <a:br>
              <a:rPr lang="es-ES" sz="1800" dirty="0" smtClean="0">
                <a:latin typeface="Arial" pitchFamily="34" charset="0"/>
                <a:cs typeface="Arial" pitchFamily="34" charset="0"/>
              </a:rPr>
            </a:br>
            <a:r>
              <a:rPr lang="es-ES" sz="2200" b="1" dirty="0" smtClean="0">
                <a:latin typeface="Arial" pitchFamily="34" charset="0"/>
                <a:cs typeface="Arial" pitchFamily="34" charset="0"/>
              </a:rPr>
              <a:t>SEGURIDAD CIUDADANA</a:t>
            </a:r>
            <a:br>
              <a:rPr lang="es-ES" sz="2200" b="1" dirty="0" smtClean="0">
                <a:latin typeface="Arial" pitchFamily="34" charset="0"/>
                <a:cs typeface="Arial" pitchFamily="34" charset="0"/>
              </a:rPr>
            </a:br>
            <a:r>
              <a:rPr lang="es-ES" sz="2200" b="1" dirty="0" smtClean="0">
                <a:latin typeface="Arial" pitchFamily="34" charset="0"/>
                <a:cs typeface="Arial" pitchFamily="34" charset="0"/>
              </a:rPr>
              <a:t>SEGURIDAD NACIONAL</a:t>
            </a:r>
            <a:br>
              <a:rPr lang="es-ES" sz="2200" b="1" dirty="0" smtClean="0">
                <a:latin typeface="Arial" pitchFamily="34" charset="0"/>
                <a:cs typeface="Arial" pitchFamily="34" charset="0"/>
              </a:rPr>
            </a:br>
            <a:endParaRPr lang="es-ES" sz="22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6 Imagen" descr="ERTZAINTZA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14290" y="1714488"/>
            <a:ext cx="3028950" cy="1504950"/>
          </a:xfrm>
          <a:prstGeom prst="rect">
            <a:avLst/>
          </a:prstGeom>
        </p:spPr>
      </p:pic>
      <p:pic>
        <p:nvPicPr>
          <p:cNvPr id="8" name="7 Imagen" descr="FORAL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600457" y="1571612"/>
            <a:ext cx="1971675" cy="2324100"/>
          </a:xfrm>
          <a:prstGeom prst="rect">
            <a:avLst/>
          </a:prstGeom>
        </p:spPr>
      </p:pic>
      <p:pic>
        <p:nvPicPr>
          <p:cNvPr id="9" name="8 Imagen" descr="MOSOS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072218" y="1714488"/>
            <a:ext cx="2857500" cy="1600200"/>
          </a:xfrm>
          <a:prstGeom prst="rect">
            <a:avLst/>
          </a:prstGeom>
        </p:spPr>
      </p:pic>
      <p:pic>
        <p:nvPicPr>
          <p:cNvPr id="10" name="9 Imagen" descr="CANARIAS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42844" y="4679164"/>
            <a:ext cx="3143272" cy="1678793"/>
          </a:xfrm>
          <a:prstGeom prst="rect">
            <a:avLst/>
          </a:prstGeom>
        </p:spPr>
      </p:pic>
      <p:pic>
        <p:nvPicPr>
          <p:cNvPr id="11" name="10 Imagen" descr="ANDALUCIA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500430" y="4686320"/>
            <a:ext cx="2857500" cy="1600200"/>
          </a:xfrm>
          <a:prstGeom prst="rect">
            <a:avLst/>
          </a:prstGeom>
        </p:spPr>
      </p:pic>
      <p:pic>
        <p:nvPicPr>
          <p:cNvPr id="13" name="12 Imagen" descr="POLI LOCAL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6858015" y="3643314"/>
            <a:ext cx="2143141" cy="26432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70" decel="100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770" decel="100000"/>
                                        <p:tgtEl>
                                          <p:spTgt spid="1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6" dur="77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8" dur="77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Logo óvalo Guardia Civi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1074409" cy="1428736"/>
          </a:xfrm>
          <a:prstGeom prst="rect">
            <a:avLst/>
          </a:prstGeom>
          <a:noFill/>
        </p:spPr>
      </p:pic>
      <p:pic>
        <p:nvPicPr>
          <p:cNvPr id="2050" name="Picture 2" descr="Haz de lictore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01034" y="1"/>
            <a:ext cx="942966" cy="1428736"/>
          </a:xfrm>
          <a:prstGeom prst="rect">
            <a:avLst/>
          </a:prstGeom>
          <a:noFill/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sz="1800" dirty="0" smtClean="0">
                <a:latin typeface="Arial" pitchFamily="34" charset="0"/>
                <a:cs typeface="Arial" pitchFamily="34" charset="0"/>
              </a:rPr>
              <a:t>La Guardia Civil y las Entidades Locales. Prevención y Seguridad</a:t>
            </a:r>
            <a:br>
              <a:rPr lang="es-ES" sz="1800" dirty="0" smtClean="0">
                <a:latin typeface="Arial" pitchFamily="34" charset="0"/>
                <a:cs typeface="Arial" pitchFamily="34" charset="0"/>
              </a:rPr>
            </a:br>
            <a:r>
              <a:rPr lang="es-ES" sz="2200" b="1" dirty="0" smtClean="0">
                <a:latin typeface="Arial" pitchFamily="34" charset="0"/>
                <a:cs typeface="Arial" pitchFamily="34" charset="0"/>
              </a:rPr>
              <a:t>SEGURIDAD CIUDADANA</a:t>
            </a:r>
            <a:br>
              <a:rPr lang="es-ES" sz="2200" b="1" dirty="0" smtClean="0">
                <a:latin typeface="Arial" pitchFamily="34" charset="0"/>
                <a:cs typeface="Arial" pitchFamily="34" charset="0"/>
              </a:rPr>
            </a:br>
            <a:r>
              <a:rPr lang="es-ES" sz="2200" b="1" dirty="0" smtClean="0">
                <a:latin typeface="Arial" pitchFamily="34" charset="0"/>
                <a:cs typeface="Arial" pitchFamily="34" charset="0"/>
              </a:rPr>
              <a:t>SEGURIDAD PÚBLICA / LO 2/86</a:t>
            </a:r>
            <a:br>
              <a:rPr lang="es-ES" sz="2200" b="1" dirty="0" smtClean="0">
                <a:latin typeface="Arial" pitchFamily="34" charset="0"/>
                <a:cs typeface="Arial" pitchFamily="34" charset="0"/>
              </a:rPr>
            </a:br>
            <a:endParaRPr lang="es-ES" sz="2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11 Marcador de contenido"/>
          <p:cNvSpPr>
            <a:spLocks noGrp="1"/>
          </p:cNvSpPr>
          <p:nvPr>
            <p:ph idx="1"/>
          </p:nvPr>
        </p:nvSpPr>
        <p:spPr>
          <a:xfrm>
            <a:off x="142844" y="1357298"/>
            <a:ext cx="9001156" cy="5286412"/>
          </a:xfrm>
        </p:spPr>
        <p:txBody>
          <a:bodyPr>
            <a:normAutofit/>
          </a:bodyPr>
          <a:lstStyle/>
          <a:p>
            <a:pPr lvl="2" algn="just">
              <a:buFontTx/>
              <a:buChar char="-"/>
            </a:pPr>
            <a:r>
              <a:rPr lang="es-ES" sz="2800" dirty="0" smtClean="0"/>
              <a:t>Principios Básicos de Actuación.</a:t>
            </a:r>
          </a:p>
          <a:p>
            <a:pPr lvl="3" algn="just">
              <a:buFontTx/>
              <a:buChar char="-"/>
            </a:pPr>
            <a:r>
              <a:rPr lang="es-ES" dirty="0" smtClean="0"/>
              <a:t>Basado en “Declaración sobre la policía” Consejo de Europa y Código de conducta … de Asamblea General ONU.</a:t>
            </a:r>
          </a:p>
          <a:p>
            <a:pPr lvl="3" algn="just">
              <a:buFontTx/>
              <a:buChar char="-"/>
            </a:pPr>
            <a:r>
              <a:rPr lang="es-ES" dirty="0" smtClean="0"/>
              <a:t>Código deontológico (vinculante para todos)</a:t>
            </a:r>
          </a:p>
          <a:p>
            <a:pPr lvl="2" algn="just">
              <a:buFontTx/>
              <a:buChar char="-"/>
            </a:pPr>
            <a:r>
              <a:rPr lang="es-ES" dirty="0" smtClean="0"/>
              <a:t>MISIÓN / Funciones.</a:t>
            </a:r>
          </a:p>
          <a:p>
            <a:pPr lvl="3" algn="just">
              <a:buFontTx/>
              <a:buChar char="-"/>
            </a:pPr>
            <a:r>
              <a:rPr lang="es-ES" dirty="0" smtClean="0"/>
              <a:t>De las FFCCSS del Estado (genéricas)</a:t>
            </a:r>
          </a:p>
          <a:p>
            <a:pPr lvl="4" algn="just">
              <a:buFontTx/>
              <a:buChar char="-"/>
            </a:pPr>
            <a:r>
              <a:rPr lang="es-ES" dirty="0" smtClean="0"/>
              <a:t>CNP en capitales de provincia y términos municipales que el Gobierno determine.</a:t>
            </a:r>
          </a:p>
          <a:p>
            <a:pPr lvl="4" algn="just">
              <a:buFontTx/>
              <a:buChar char="-"/>
            </a:pPr>
            <a:r>
              <a:rPr lang="es-ES" dirty="0" smtClean="0"/>
              <a:t>Guardia Civil en resto territorio nacional y mar territorial.</a:t>
            </a:r>
          </a:p>
          <a:p>
            <a:pPr lvl="3" algn="just">
              <a:buFontTx/>
              <a:buChar char="-"/>
            </a:pPr>
            <a:r>
              <a:rPr lang="es-ES" dirty="0" smtClean="0"/>
              <a:t>De las Policías de CCAA.</a:t>
            </a:r>
          </a:p>
          <a:p>
            <a:pPr lvl="4" algn="just">
              <a:buFontTx/>
              <a:buChar char="-"/>
            </a:pPr>
            <a:r>
              <a:rPr lang="es-ES" dirty="0" smtClean="0"/>
              <a:t>Propias. En colaboración FFCCSS Estado. Prestación simultánea.</a:t>
            </a:r>
          </a:p>
          <a:p>
            <a:pPr lvl="3" algn="just">
              <a:buFontTx/>
              <a:buChar char="-"/>
            </a:pPr>
            <a:r>
              <a:rPr lang="es-ES" dirty="0" smtClean="0"/>
              <a:t>De las Policías Locales.</a:t>
            </a:r>
          </a:p>
          <a:p>
            <a:pPr lvl="3" algn="just">
              <a:buFontTx/>
              <a:buChar char="-"/>
            </a:pPr>
            <a:endParaRPr lang="es-ES" dirty="0" smtClean="0"/>
          </a:p>
          <a:p>
            <a:pPr lvl="3" algn="just">
              <a:buFontTx/>
              <a:buChar char="-"/>
            </a:pPr>
            <a:endParaRPr lang="es-ES" dirty="0" smtClean="0"/>
          </a:p>
          <a:p>
            <a:pPr lvl="2" algn="just">
              <a:buNone/>
            </a:pPr>
            <a:endParaRPr lang="es-ES" dirty="0" smtClean="0"/>
          </a:p>
          <a:p>
            <a:pPr lvl="1" algn="just">
              <a:buFontTx/>
              <a:buChar char="-"/>
            </a:pPr>
            <a:endParaRPr lang="es-ES" dirty="0" smtClean="0"/>
          </a:p>
          <a:p>
            <a:pPr lvl="1" algn="ctr">
              <a:buNone/>
            </a:pPr>
            <a:endParaRPr lang="es-E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E:\WhatsApp\Media\WhatsApp Images\Sent\IMG-20150408-WA00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7805" y="4714884"/>
            <a:ext cx="4036227" cy="2143140"/>
          </a:xfrm>
          <a:prstGeom prst="rect">
            <a:avLst/>
          </a:prstGeom>
          <a:noFill/>
        </p:spPr>
      </p:pic>
      <p:pic>
        <p:nvPicPr>
          <p:cNvPr id="1026" name="Picture 2" descr="E:\WhatsApp\Media\WhatsApp Images\Sent\IMG-20150408-WA000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3" y="4670451"/>
            <a:ext cx="3714111" cy="2187573"/>
          </a:xfrm>
          <a:prstGeom prst="rect">
            <a:avLst/>
          </a:prstGeom>
          <a:noFill/>
        </p:spPr>
      </p:pic>
      <p:pic>
        <p:nvPicPr>
          <p:cNvPr id="2052" name="Picture 4" descr="Logo óvalo Guardia Civil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" y="0"/>
            <a:ext cx="1074409" cy="1428736"/>
          </a:xfrm>
          <a:prstGeom prst="rect">
            <a:avLst/>
          </a:prstGeom>
          <a:noFill/>
        </p:spPr>
      </p:pic>
      <p:pic>
        <p:nvPicPr>
          <p:cNvPr id="2050" name="Picture 2" descr="Haz de lictores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201034" y="1"/>
            <a:ext cx="942966" cy="1428736"/>
          </a:xfrm>
          <a:prstGeom prst="rect">
            <a:avLst/>
          </a:prstGeom>
          <a:noFill/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sz="1800" dirty="0" smtClean="0">
                <a:latin typeface="Arial" pitchFamily="34" charset="0"/>
                <a:cs typeface="Arial" pitchFamily="34" charset="0"/>
              </a:rPr>
              <a:t>La Guardia Civil y las Entidades Locales. Prevención y Seguridad</a:t>
            </a:r>
            <a:br>
              <a:rPr lang="es-ES" sz="1800" dirty="0" smtClean="0">
                <a:latin typeface="Arial" pitchFamily="34" charset="0"/>
                <a:cs typeface="Arial" pitchFamily="34" charset="0"/>
              </a:rPr>
            </a:br>
            <a:r>
              <a:rPr lang="es-ES" sz="2200" b="1" dirty="0" smtClean="0">
                <a:latin typeface="Arial" pitchFamily="34" charset="0"/>
                <a:cs typeface="Arial" pitchFamily="34" charset="0"/>
              </a:rPr>
              <a:t>SEGURIDAD CIUDADANA</a:t>
            </a:r>
            <a:br>
              <a:rPr lang="es-ES" sz="2200" b="1" dirty="0" smtClean="0">
                <a:latin typeface="Arial" pitchFamily="34" charset="0"/>
                <a:cs typeface="Arial" pitchFamily="34" charset="0"/>
              </a:rPr>
            </a:br>
            <a:r>
              <a:rPr lang="es-ES" sz="2200" b="1" dirty="0" smtClean="0">
                <a:latin typeface="Arial" pitchFamily="34" charset="0"/>
                <a:cs typeface="Arial" pitchFamily="34" charset="0"/>
              </a:rPr>
              <a:t>SEGURIDAD PÚBLICA / LO 2/86</a:t>
            </a:r>
            <a:br>
              <a:rPr lang="es-ES" sz="2200" b="1" dirty="0" smtClean="0">
                <a:latin typeface="Arial" pitchFamily="34" charset="0"/>
                <a:cs typeface="Arial" pitchFamily="34" charset="0"/>
              </a:rPr>
            </a:br>
            <a:endParaRPr lang="es-ES" sz="2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11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2" algn="just">
              <a:buFontTx/>
              <a:buChar char="-"/>
            </a:pPr>
            <a:r>
              <a:rPr lang="es-ES" dirty="0" smtClean="0"/>
              <a:t>Difícil parcelación competencial.</a:t>
            </a:r>
          </a:p>
          <a:p>
            <a:pPr lvl="3" algn="just">
              <a:buFontTx/>
              <a:buChar char="-"/>
            </a:pPr>
            <a:r>
              <a:rPr lang="es-ES" dirty="0" smtClean="0"/>
              <a:t>Indeterminación de conceptos.</a:t>
            </a:r>
          </a:p>
          <a:p>
            <a:pPr lvl="3" algn="just">
              <a:buFontTx/>
              <a:buChar char="-"/>
            </a:pPr>
            <a:r>
              <a:rPr lang="es-ES" dirty="0" smtClean="0"/>
              <a:t>Existencia de varios Cuerpos policiales en mismo territorio.</a:t>
            </a:r>
          </a:p>
          <a:p>
            <a:pPr lvl="3" algn="just">
              <a:buFontTx/>
              <a:buChar char="-"/>
            </a:pPr>
            <a:r>
              <a:rPr lang="es-ES" dirty="0" smtClean="0"/>
              <a:t>Funciones similares o parcialmente comunes.</a:t>
            </a:r>
          </a:p>
          <a:p>
            <a:pPr lvl="2" algn="just">
              <a:buFontTx/>
              <a:buChar char="-"/>
            </a:pPr>
            <a:r>
              <a:rPr lang="es-ES" dirty="0" smtClean="0"/>
              <a:t>Necesidad de coordinación</a:t>
            </a:r>
          </a:p>
          <a:p>
            <a:pPr lvl="3" algn="just">
              <a:buFontTx/>
              <a:buChar char="-"/>
            </a:pPr>
            <a:r>
              <a:rPr lang="es-ES" dirty="0" smtClean="0"/>
              <a:t>Principio fundamental: Cooperación recíproca .</a:t>
            </a:r>
          </a:p>
          <a:p>
            <a:pPr lvl="3" algn="just">
              <a:buFontTx/>
              <a:buChar char="-"/>
            </a:pPr>
            <a:r>
              <a:rPr lang="es-ES" dirty="0" smtClean="0"/>
              <a:t>Juntas Locales de Seguridad.</a:t>
            </a:r>
          </a:p>
          <a:p>
            <a:pPr lvl="4" algn="just">
              <a:buFontTx/>
              <a:buChar char="-"/>
            </a:pPr>
            <a:r>
              <a:rPr lang="es-ES" dirty="0" smtClean="0"/>
              <a:t>Preside Alcalde</a:t>
            </a:r>
          </a:p>
          <a:p>
            <a:pPr lvl="4" algn="just">
              <a:buFontTx/>
              <a:buChar char="-"/>
            </a:pPr>
            <a:r>
              <a:rPr lang="es-ES" dirty="0" smtClean="0"/>
              <a:t>Establecer formas y procedimientos de colaboración.</a:t>
            </a:r>
          </a:p>
          <a:p>
            <a:pPr lvl="3" algn="just">
              <a:buNone/>
            </a:pPr>
            <a:endParaRPr lang="es-ES" dirty="0" smtClean="0"/>
          </a:p>
          <a:p>
            <a:pPr lvl="2" algn="just">
              <a:buNone/>
            </a:pPr>
            <a:endParaRPr lang="es-ES" dirty="0" smtClean="0"/>
          </a:p>
          <a:p>
            <a:pPr lvl="1" algn="just">
              <a:buFontTx/>
              <a:buChar char="-"/>
            </a:pPr>
            <a:endParaRPr lang="es-ES" dirty="0" smtClean="0"/>
          </a:p>
          <a:p>
            <a:pPr lvl="1" algn="ctr">
              <a:buNone/>
            </a:pPr>
            <a:endParaRPr lang="es-E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Logo óvalo Guardia Civi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1074409" cy="1428736"/>
          </a:xfrm>
          <a:prstGeom prst="rect">
            <a:avLst/>
          </a:prstGeom>
          <a:noFill/>
        </p:spPr>
      </p:pic>
      <p:pic>
        <p:nvPicPr>
          <p:cNvPr id="2050" name="Picture 2" descr="Haz de lictore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01034" y="1"/>
            <a:ext cx="942966" cy="1428736"/>
          </a:xfrm>
          <a:prstGeom prst="rect">
            <a:avLst/>
          </a:prstGeom>
          <a:noFill/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sz="1800" dirty="0" smtClean="0">
                <a:latin typeface="Arial" pitchFamily="34" charset="0"/>
                <a:cs typeface="Arial" pitchFamily="34" charset="0"/>
              </a:rPr>
              <a:t>La Guardia Civil y las Entidades Locales. Prevención y Seguridad</a:t>
            </a:r>
            <a:br>
              <a:rPr lang="es-ES" sz="1800" dirty="0" smtClean="0">
                <a:latin typeface="Arial" pitchFamily="34" charset="0"/>
                <a:cs typeface="Arial" pitchFamily="34" charset="0"/>
              </a:rPr>
            </a:br>
            <a:r>
              <a:rPr lang="es-ES" sz="2200" b="1" dirty="0" smtClean="0">
                <a:latin typeface="Arial" pitchFamily="34" charset="0"/>
                <a:cs typeface="Arial" pitchFamily="34" charset="0"/>
              </a:rPr>
              <a:t>SEGURIDAD CIUDADANA</a:t>
            </a:r>
            <a:br>
              <a:rPr lang="es-ES" sz="2200" b="1" dirty="0" smtClean="0">
                <a:latin typeface="Arial" pitchFamily="34" charset="0"/>
                <a:cs typeface="Arial" pitchFamily="34" charset="0"/>
              </a:rPr>
            </a:br>
            <a:r>
              <a:rPr lang="es-ES" sz="2200" b="1" dirty="0" smtClean="0">
                <a:latin typeface="Arial" pitchFamily="34" charset="0"/>
                <a:cs typeface="Arial" pitchFamily="34" charset="0"/>
              </a:rPr>
              <a:t>SEGURIDAD PÚBLICA / LO 2/86</a:t>
            </a:r>
            <a:br>
              <a:rPr lang="es-ES" sz="2200" b="1" dirty="0" smtClean="0">
                <a:latin typeface="Arial" pitchFamily="34" charset="0"/>
                <a:cs typeface="Arial" pitchFamily="34" charset="0"/>
              </a:rPr>
            </a:br>
            <a:endParaRPr lang="es-ES" sz="2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11 Marcador de contenido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>
            <a:normAutofit/>
          </a:bodyPr>
          <a:lstStyle/>
          <a:p>
            <a:pPr lvl="2" algn="ctr">
              <a:buNone/>
            </a:pPr>
            <a:r>
              <a:rPr lang="es-ES" dirty="0" smtClean="0"/>
              <a:t>Funciones exclusivas GC</a:t>
            </a:r>
          </a:p>
          <a:p>
            <a:pPr lvl="2" algn="just">
              <a:buFontTx/>
              <a:buChar char="-"/>
            </a:pPr>
            <a:r>
              <a:rPr lang="es-ES" dirty="0" smtClean="0"/>
              <a:t>Legislación de armas y explosivos</a:t>
            </a:r>
          </a:p>
          <a:p>
            <a:pPr lvl="2" algn="just">
              <a:buFontTx/>
              <a:buChar char="-"/>
            </a:pPr>
            <a:r>
              <a:rPr lang="es-ES" dirty="0" smtClean="0"/>
              <a:t>Resguardo fiscal Estado (contrabando)</a:t>
            </a:r>
          </a:p>
          <a:p>
            <a:pPr lvl="2" algn="just">
              <a:buFontTx/>
              <a:buChar char="-"/>
            </a:pPr>
            <a:r>
              <a:rPr lang="es-ES" dirty="0" smtClean="0"/>
              <a:t>Tráfico vías públicas interurbanas</a:t>
            </a:r>
          </a:p>
          <a:p>
            <a:pPr lvl="2" algn="just">
              <a:buFontTx/>
              <a:buChar char="-"/>
            </a:pPr>
            <a:r>
              <a:rPr lang="es-ES" dirty="0" smtClean="0"/>
              <a:t>Custodia (costas, puertos, aeropuertos..)</a:t>
            </a:r>
          </a:p>
          <a:p>
            <a:pPr lvl="2" algn="just">
              <a:buFontTx/>
              <a:buChar char="-"/>
            </a:pPr>
            <a:r>
              <a:rPr lang="es-ES" dirty="0" smtClean="0"/>
              <a:t>Conservación naturaleza y medio ambiente.</a:t>
            </a:r>
          </a:p>
          <a:p>
            <a:pPr lvl="2" algn="just">
              <a:buFontTx/>
              <a:buChar char="-"/>
            </a:pPr>
            <a:r>
              <a:rPr lang="es-ES" dirty="0" smtClean="0"/>
              <a:t>Conducción interurbana presos.</a:t>
            </a:r>
          </a:p>
          <a:p>
            <a:pPr lvl="2" algn="just">
              <a:buNone/>
            </a:pPr>
            <a:r>
              <a:rPr lang="es-ES" dirty="0" smtClean="0"/>
              <a:t> </a:t>
            </a:r>
          </a:p>
          <a:p>
            <a:pPr lvl="1" algn="just">
              <a:buFontTx/>
              <a:buChar char="-"/>
            </a:pPr>
            <a:endParaRPr lang="es-ES" dirty="0" smtClean="0"/>
          </a:p>
          <a:p>
            <a:pPr lvl="1" algn="ctr">
              <a:buNone/>
            </a:pPr>
            <a:endParaRPr lang="es-ES" dirty="0" smtClean="0"/>
          </a:p>
        </p:txBody>
      </p:sp>
      <p:pic>
        <p:nvPicPr>
          <p:cNvPr id="6" name="5 Imagen" descr="el_control_de_las_arma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4286250"/>
            <a:ext cx="1714500" cy="2571750"/>
          </a:xfrm>
          <a:prstGeom prst="rect">
            <a:avLst/>
          </a:prstGeom>
        </p:spPr>
      </p:pic>
      <p:pic>
        <p:nvPicPr>
          <p:cNvPr id="7" name="6 Imagen" descr="73_oris_fiscal_sive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857388" y="4714884"/>
            <a:ext cx="2071670" cy="1976810"/>
          </a:xfrm>
          <a:prstGeom prst="rect">
            <a:avLst/>
          </a:prstGeom>
        </p:spPr>
      </p:pic>
      <p:pic>
        <p:nvPicPr>
          <p:cNvPr id="8" name="Picture 18" descr="http://fotos.subefotos.com/2d38bd3114612a29786f82641c5b56d7o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29058" y="4714884"/>
            <a:ext cx="2643206" cy="2000264"/>
          </a:xfrm>
          <a:prstGeom prst="rect">
            <a:avLst/>
          </a:prstGeom>
          <a:noFill/>
        </p:spPr>
      </p:pic>
      <p:pic>
        <p:nvPicPr>
          <p:cNvPr id="9" name="Picture 14" descr="Resultado de imagen de fotos guardia civil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572264" y="4714884"/>
            <a:ext cx="2571768" cy="2000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0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2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4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77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1" dur="770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3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5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77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2" dur="770" decel="100000"/>
                                        <p:tgtEl>
                                          <p:spTgt spid="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4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6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7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3" dur="770" decel="100000"/>
                                        <p:tgtEl>
                                          <p:spTgt spid="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8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85" dur="77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8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87" dur="77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8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14 Imagen" descr="en_la_montana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29388" y="1714488"/>
            <a:ext cx="2357454" cy="2762250"/>
          </a:xfrm>
          <a:prstGeom prst="rect">
            <a:avLst/>
          </a:prstGeom>
        </p:spPr>
      </p:pic>
      <p:pic>
        <p:nvPicPr>
          <p:cNvPr id="11" name="Picture 18" descr="http://fotos.subefotos.com/2d38bd3114612a29786f82641c5b56d7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06" y="1719258"/>
            <a:ext cx="2643206" cy="1924056"/>
          </a:xfrm>
          <a:prstGeom prst="rect">
            <a:avLst/>
          </a:prstGeom>
          <a:noFill/>
        </p:spPr>
      </p:pic>
      <p:pic>
        <p:nvPicPr>
          <p:cNvPr id="2052" name="Picture 4" descr="Logo óvalo Guardia Civil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" y="0"/>
            <a:ext cx="1074409" cy="1428736"/>
          </a:xfrm>
          <a:prstGeom prst="rect">
            <a:avLst/>
          </a:prstGeom>
          <a:noFill/>
        </p:spPr>
      </p:pic>
      <p:pic>
        <p:nvPicPr>
          <p:cNvPr id="2050" name="Picture 2" descr="Haz de lictores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201034" y="1"/>
            <a:ext cx="942966" cy="1428736"/>
          </a:xfrm>
          <a:prstGeom prst="rect">
            <a:avLst/>
          </a:prstGeom>
          <a:noFill/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sz="1800" dirty="0" smtClean="0">
                <a:latin typeface="Arial" pitchFamily="34" charset="0"/>
                <a:cs typeface="Arial" pitchFamily="34" charset="0"/>
              </a:rPr>
              <a:t>La Guardia Civil y las Entidades Locales. Prevención y Seguridad</a:t>
            </a:r>
            <a:br>
              <a:rPr lang="es-ES" sz="1800" dirty="0" smtClean="0">
                <a:latin typeface="Arial" pitchFamily="34" charset="0"/>
                <a:cs typeface="Arial" pitchFamily="34" charset="0"/>
              </a:rPr>
            </a:br>
            <a:r>
              <a:rPr lang="es-ES" sz="2200" b="1" dirty="0" smtClean="0">
                <a:latin typeface="Arial" pitchFamily="34" charset="0"/>
                <a:cs typeface="Arial" pitchFamily="34" charset="0"/>
              </a:rPr>
              <a:t>SEGURIDAD CIUDADANA</a:t>
            </a:r>
            <a:br>
              <a:rPr lang="es-ES" sz="2200" b="1" dirty="0" smtClean="0">
                <a:latin typeface="Arial" pitchFamily="34" charset="0"/>
                <a:cs typeface="Arial" pitchFamily="34" charset="0"/>
              </a:rPr>
            </a:br>
            <a:r>
              <a:rPr lang="es-ES" sz="2200" b="1" dirty="0" smtClean="0">
                <a:latin typeface="Arial" pitchFamily="34" charset="0"/>
                <a:cs typeface="Arial" pitchFamily="34" charset="0"/>
              </a:rPr>
              <a:t>SEGURIDAD PÚBLICA / LO 2/86</a:t>
            </a:r>
            <a:br>
              <a:rPr lang="es-ES" sz="2200" b="1" dirty="0" smtClean="0">
                <a:latin typeface="Arial" pitchFamily="34" charset="0"/>
                <a:cs typeface="Arial" pitchFamily="34" charset="0"/>
              </a:rPr>
            </a:br>
            <a:endParaRPr lang="es-ES" sz="22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9 Imagen" descr="medio_ambiente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1406" y="3776676"/>
            <a:ext cx="2643206" cy="1581150"/>
          </a:xfrm>
          <a:prstGeom prst="rect">
            <a:avLst/>
          </a:prstGeom>
        </p:spPr>
      </p:pic>
      <p:pic>
        <p:nvPicPr>
          <p:cNvPr id="13" name="12 Imagen" descr="orden_publico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786071" y="3786190"/>
            <a:ext cx="2714623" cy="1571636"/>
          </a:xfrm>
          <a:prstGeom prst="rect">
            <a:avLst/>
          </a:prstGeom>
        </p:spPr>
      </p:pic>
      <p:pic>
        <p:nvPicPr>
          <p:cNvPr id="14" name="13 Imagen" descr="en_el_mar_021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286500" y="4643446"/>
            <a:ext cx="2857500" cy="1905000"/>
          </a:xfrm>
          <a:prstGeom prst="rect">
            <a:avLst/>
          </a:prstGeom>
        </p:spPr>
      </p:pic>
      <p:pic>
        <p:nvPicPr>
          <p:cNvPr id="16" name="15 Imagen" descr="desactivacion_artefactos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2786071" y="1743073"/>
            <a:ext cx="2714623" cy="1900241"/>
          </a:xfrm>
          <a:prstGeom prst="rect">
            <a:avLst/>
          </a:prstGeom>
        </p:spPr>
      </p:pic>
      <p:sp>
        <p:nvSpPr>
          <p:cNvPr id="17" name="16 CuadroTexto"/>
          <p:cNvSpPr txBox="1"/>
          <p:nvPr/>
        </p:nvSpPr>
        <p:spPr>
          <a:xfrm>
            <a:off x="2000232" y="1702346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>
                <a:solidFill>
                  <a:schemeClr val="bg1"/>
                </a:solidFill>
              </a:rPr>
              <a:t>1.959</a:t>
            </a:r>
            <a:endParaRPr lang="es-ES" b="1" dirty="0">
              <a:solidFill>
                <a:schemeClr val="bg1"/>
              </a:solidFill>
            </a:endParaRPr>
          </a:p>
        </p:txBody>
      </p:sp>
      <p:sp>
        <p:nvSpPr>
          <p:cNvPr id="18" name="17 CuadroTexto"/>
          <p:cNvSpPr txBox="1"/>
          <p:nvPr/>
        </p:nvSpPr>
        <p:spPr>
          <a:xfrm>
            <a:off x="8004953" y="1785926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>
                <a:solidFill>
                  <a:schemeClr val="bg1"/>
                </a:solidFill>
              </a:rPr>
              <a:t>1.981</a:t>
            </a:r>
            <a:endParaRPr lang="es-ES" b="1" dirty="0">
              <a:solidFill>
                <a:schemeClr val="bg1"/>
              </a:solidFill>
            </a:endParaRPr>
          </a:p>
        </p:txBody>
      </p:sp>
      <p:sp>
        <p:nvSpPr>
          <p:cNvPr id="19" name="18 CuadroTexto"/>
          <p:cNvSpPr txBox="1"/>
          <p:nvPr/>
        </p:nvSpPr>
        <p:spPr>
          <a:xfrm>
            <a:off x="2004161" y="4988494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>
                <a:solidFill>
                  <a:schemeClr val="bg1"/>
                </a:solidFill>
              </a:rPr>
              <a:t>1.988</a:t>
            </a:r>
            <a:endParaRPr lang="es-ES" b="1" dirty="0">
              <a:solidFill>
                <a:schemeClr val="bg1"/>
              </a:solidFill>
            </a:endParaRPr>
          </a:p>
        </p:txBody>
      </p:sp>
      <p:sp>
        <p:nvSpPr>
          <p:cNvPr id="20" name="19 CuadroTexto"/>
          <p:cNvSpPr txBox="1"/>
          <p:nvPr/>
        </p:nvSpPr>
        <p:spPr>
          <a:xfrm>
            <a:off x="4786314" y="1785926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>
                <a:solidFill>
                  <a:schemeClr val="bg1"/>
                </a:solidFill>
              </a:rPr>
              <a:t>1.973</a:t>
            </a:r>
            <a:endParaRPr lang="es-ES" b="1" dirty="0">
              <a:solidFill>
                <a:schemeClr val="bg1"/>
              </a:solidFill>
            </a:endParaRPr>
          </a:p>
        </p:txBody>
      </p:sp>
      <p:sp>
        <p:nvSpPr>
          <p:cNvPr id="21" name="20 CuadroTexto"/>
          <p:cNvSpPr txBox="1"/>
          <p:nvPr/>
        </p:nvSpPr>
        <p:spPr>
          <a:xfrm>
            <a:off x="4790243" y="4917056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>
                <a:solidFill>
                  <a:schemeClr val="bg1"/>
                </a:solidFill>
              </a:rPr>
              <a:t>1.988</a:t>
            </a:r>
            <a:endParaRPr lang="es-ES" b="1" dirty="0">
              <a:solidFill>
                <a:schemeClr val="bg1"/>
              </a:solidFill>
            </a:endParaRPr>
          </a:p>
        </p:txBody>
      </p:sp>
      <p:sp>
        <p:nvSpPr>
          <p:cNvPr id="22" name="21 CuadroTexto"/>
          <p:cNvSpPr txBox="1"/>
          <p:nvPr/>
        </p:nvSpPr>
        <p:spPr>
          <a:xfrm>
            <a:off x="8290705" y="4643446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>
                <a:solidFill>
                  <a:schemeClr val="bg1"/>
                </a:solidFill>
              </a:rPr>
              <a:t>1.991</a:t>
            </a:r>
            <a:endParaRPr lang="es-ES" b="1" dirty="0">
              <a:solidFill>
                <a:schemeClr val="bg1"/>
              </a:solidFill>
            </a:endParaRPr>
          </a:p>
        </p:txBody>
      </p:sp>
      <p:pic>
        <p:nvPicPr>
          <p:cNvPr id="23" name="22 Imagen" descr="OBUS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2714612" y="2790825"/>
            <a:ext cx="1576386" cy="781051"/>
          </a:xfrm>
          <a:prstGeom prst="rect">
            <a:avLst/>
          </a:prstGeom>
        </p:spPr>
      </p:pic>
      <p:pic>
        <p:nvPicPr>
          <p:cNvPr id="24" name="23 Imagen" descr="GRANADA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5220759" y="2632012"/>
            <a:ext cx="1208629" cy="10113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18 Imagen" descr="violencia_gener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43657" y="5000637"/>
            <a:ext cx="3000375" cy="1857388"/>
          </a:xfrm>
          <a:prstGeom prst="rect">
            <a:avLst/>
          </a:prstGeom>
        </p:spPr>
      </p:pic>
      <p:pic>
        <p:nvPicPr>
          <p:cNvPr id="17" name="16 Imagen" descr="guardiacivil_api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72230" y="2786058"/>
            <a:ext cx="3071802" cy="2047868"/>
          </a:xfrm>
          <a:prstGeom prst="rect">
            <a:avLst/>
          </a:prstGeom>
        </p:spPr>
      </p:pic>
      <p:pic>
        <p:nvPicPr>
          <p:cNvPr id="18" name="Picture 6" descr="Resultado de imagen de fotos guardia civil antigua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32" y="5114948"/>
            <a:ext cx="2857520" cy="1743076"/>
          </a:xfrm>
          <a:prstGeom prst="rect">
            <a:avLst/>
          </a:prstGeom>
          <a:noFill/>
        </p:spPr>
      </p:pic>
      <p:pic>
        <p:nvPicPr>
          <p:cNvPr id="2052" name="Picture 4" descr="Logo óvalo Guardia Civil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" y="0"/>
            <a:ext cx="1074409" cy="1428736"/>
          </a:xfrm>
          <a:prstGeom prst="rect">
            <a:avLst/>
          </a:prstGeom>
          <a:noFill/>
        </p:spPr>
      </p:pic>
      <p:pic>
        <p:nvPicPr>
          <p:cNvPr id="2050" name="Picture 2" descr="Haz de lictores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201034" y="1"/>
            <a:ext cx="942966" cy="1428736"/>
          </a:xfrm>
          <a:prstGeom prst="rect">
            <a:avLst/>
          </a:prstGeom>
          <a:noFill/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sz="1800" dirty="0" smtClean="0">
                <a:latin typeface="Arial" pitchFamily="34" charset="0"/>
                <a:cs typeface="Arial" pitchFamily="34" charset="0"/>
              </a:rPr>
              <a:t>La Guardia Civil y las Entidades Locales. Prevención y Seguridad</a:t>
            </a:r>
            <a:br>
              <a:rPr lang="es-ES" sz="1800" dirty="0" smtClean="0">
                <a:latin typeface="Arial" pitchFamily="34" charset="0"/>
                <a:cs typeface="Arial" pitchFamily="34" charset="0"/>
              </a:rPr>
            </a:br>
            <a:r>
              <a:rPr lang="es-ES" sz="2200" b="1" dirty="0" smtClean="0">
                <a:latin typeface="Arial" pitchFamily="34" charset="0"/>
                <a:cs typeface="Arial" pitchFamily="34" charset="0"/>
              </a:rPr>
              <a:t>SEGURIDAD CIUDADANA</a:t>
            </a:r>
            <a:br>
              <a:rPr lang="es-ES" sz="2200" b="1" dirty="0" smtClean="0">
                <a:latin typeface="Arial" pitchFamily="34" charset="0"/>
                <a:cs typeface="Arial" pitchFamily="34" charset="0"/>
              </a:rPr>
            </a:br>
            <a:r>
              <a:rPr lang="es-ES" sz="2200" b="1" dirty="0" smtClean="0">
                <a:latin typeface="Arial" pitchFamily="34" charset="0"/>
                <a:cs typeface="Arial" pitchFamily="34" charset="0"/>
              </a:rPr>
              <a:t>SEGURIDAD PÚBLICA / LO 2/86</a:t>
            </a:r>
            <a:br>
              <a:rPr lang="es-ES" sz="2200" b="1" dirty="0" smtClean="0">
                <a:latin typeface="Arial" pitchFamily="34" charset="0"/>
                <a:cs typeface="Arial" pitchFamily="34" charset="0"/>
              </a:rPr>
            </a:br>
            <a:endParaRPr lang="es-ES" sz="2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11 Marcador de contenido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697427"/>
          </a:xfrm>
        </p:spPr>
        <p:txBody>
          <a:bodyPr>
            <a:normAutofit/>
          </a:bodyPr>
          <a:lstStyle/>
          <a:p>
            <a:pPr lvl="1" algn="ctr">
              <a:buFontTx/>
              <a:buChar char="-"/>
            </a:pPr>
            <a:r>
              <a:rPr lang="es-ES" dirty="0" smtClean="0"/>
              <a:t>Unidades territoriales de SEGURIDAD CIUDADANA</a:t>
            </a:r>
          </a:p>
          <a:p>
            <a:pPr lvl="1" algn="just">
              <a:buFontTx/>
              <a:buChar char="-"/>
            </a:pPr>
            <a:r>
              <a:rPr lang="es-ES" dirty="0" smtClean="0"/>
              <a:t>Compañías ……………….. Varias Unidades</a:t>
            </a:r>
          </a:p>
          <a:p>
            <a:pPr lvl="2" algn="just">
              <a:buFontTx/>
              <a:buChar char="-"/>
            </a:pPr>
            <a:r>
              <a:rPr lang="es-ES" dirty="0" smtClean="0"/>
              <a:t>Garantizar la atención al ciudadano.</a:t>
            </a:r>
          </a:p>
          <a:p>
            <a:pPr lvl="2" algn="just">
              <a:buFontTx/>
              <a:buChar char="-"/>
            </a:pPr>
            <a:r>
              <a:rPr lang="es-ES" dirty="0" smtClean="0"/>
              <a:t>Planificar y coordinar SERVICIOS</a:t>
            </a:r>
          </a:p>
          <a:p>
            <a:pPr lvl="3" algn="just">
              <a:buFontTx/>
              <a:buChar char="-"/>
            </a:pPr>
            <a:r>
              <a:rPr lang="es-ES" dirty="0" smtClean="0">
                <a:solidFill>
                  <a:srgbClr val="FFFF00"/>
                </a:solidFill>
              </a:rPr>
              <a:t>Preventivos</a:t>
            </a:r>
            <a:r>
              <a:rPr lang="es-ES" dirty="0" smtClean="0"/>
              <a:t>.</a:t>
            </a:r>
          </a:p>
          <a:p>
            <a:pPr lvl="3" algn="just">
              <a:buFontTx/>
              <a:buChar char="-"/>
            </a:pPr>
            <a:r>
              <a:rPr lang="es-ES" dirty="0" smtClean="0">
                <a:solidFill>
                  <a:srgbClr val="FF0000"/>
                </a:solidFill>
              </a:rPr>
              <a:t>Reactivos</a:t>
            </a:r>
            <a:r>
              <a:rPr lang="es-ES" dirty="0" smtClean="0"/>
              <a:t>.</a:t>
            </a:r>
          </a:p>
          <a:p>
            <a:pPr lvl="1" algn="just">
              <a:buFontTx/>
              <a:buChar char="-"/>
            </a:pPr>
            <a:r>
              <a:rPr lang="es-ES" dirty="0" smtClean="0"/>
              <a:t>Puestos:</a:t>
            </a:r>
          </a:p>
          <a:p>
            <a:pPr lvl="2" algn="just">
              <a:buFontTx/>
              <a:buChar char="-"/>
            </a:pPr>
            <a:r>
              <a:rPr lang="es-ES" dirty="0" smtClean="0"/>
              <a:t>P. principal.		Conflictividad Alta. Mando Oficial</a:t>
            </a:r>
          </a:p>
          <a:p>
            <a:pPr lvl="2" algn="just">
              <a:buFontTx/>
              <a:buChar char="-"/>
            </a:pPr>
            <a:r>
              <a:rPr lang="es-ES" dirty="0" smtClean="0"/>
              <a:t>P. ordinario.		Conflictividad media. Mando Sub.</a:t>
            </a:r>
          </a:p>
          <a:p>
            <a:pPr lvl="2" algn="just">
              <a:buFontTx/>
              <a:buChar char="-"/>
            </a:pPr>
            <a:r>
              <a:rPr lang="es-ES" dirty="0" smtClean="0"/>
              <a:t>P. auxiliar.		Presencia y proximidad.</a:t>
            </a:r>
          </a:p>
          <a:p>
            <a:pPr lvl="1" algn="just">
              <a:buFontTx/>
              <a:buChar char="-"/>
            </a:pPr>
            <a:endParaRPr lang="es-ES" dirty="0" smtClean="0"/>
          </a:p>
          <a:p>
            <a:pPr lvl="1" algn="just">
              <a:buFontTx/>
              <a:buChar char="-"/>
            </a:pPr>
            <a:endParaRPr lang="es-ES" dirty="0" smtClean="0"/>
          </a:p>
          <a:p>
            <a:pPr lvl="1" algn="just">
              <a:buFontTx/>
              <a:buChar char="-"/>
            </a:pPr>
            <a:endParaRPr lang="es-E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Logo óvalo Guardia Civi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1074409" cy="1428736"/>
          </a:xfrm>
          <a:prstGeom prst="rect">
            <a:avLst/>
          </a:prstGeom>
          <a:noFill/>
        </p:spPr>
      </p:pic>
      <p:pic>
        <p:nvPicPr>
          <p:cNvPr id="2050" name="Picture 2" descr="Haz de lictore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01034" y="1"/>
            <a:ext cx="942966" cy="1428736"/>
          </a:xfrm>
          <a:prstGeom prst="rect">
            <a:avLst/>
          </a:prstGeom>
          <a:noFill/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sz="1800" dirty="0" smtClean="0">
                <a:latin typeface="Arial" pitchFamily="34" charset="0"/>
                <a:cs typeface="Arial" pitchFamily="34" charset="0"/>
              </a:rPr>
              <a:t>La Guardia Civil y las Entidades Locales. Prevención y Seguridad</a:t>
            </a:r>
            <a:br>
              <a:rPr lang="es-ES" sz="1800" dirty="0" smtClean="0">
                <a:latin typeface="Arial" pitchFamily="34" charset="0"/>
                <a:cs typeface="Arial" pitchFamily="34" charset="0"/>
              </a:rPr>
            </a:br>
            <a:r>
              <a:rPr lang="es-ES" sz="2200" b="1" dirty="0" smtClean="0">
                <a:latin typeface="Arial" pitchFamily="34" charset="0"/>
                <a:cs typeface="Arial" pitchFamily="34" charset="0"/>
              </a:rPr>
              <a:t>SEGURIDAD CIUDADANA</a:t>
            </a:r>
            <a:br>
              <a:rPr lang="es-ES" sz="2200" b="1" dirty="0" smtClean="0">
                <a:latin typeface="Arial" pitchFamily="34" charset="0"/>
                <a:cs typeface="Arial" pitchFamily="34" charset="0"/>
              </a:rPr>
            </a:br>
            <a:r>
              <a:rPr lang="es-ES" sz="2200" b="1" dirty="0" smtClean="0">
                <a:latin typeface="Arial" pitchFamily="34" charset="0"/>
                <a:cs typeface="Arial" pitchFamily="34" charset="0"/>
              </a:rPr>
              <a:t>LA PREVENCIÓN</a:t>
            </a:r>
            <a:br>
              <a:rPr lang="es-ES" sz="2200" b="1" dirty="0" smtClean="0">
                <a:latin typeface="Arial" pitchFamily="34" charset="0"/>
                <a:cs typeface="Arial" pitchFamily="34" charset="0"/>
              </a:rPr>
            </a:br>
            <a:endParaRPr lang="es-ES" sz="2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11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1" algn="just">
              <a:buFontTx/>
              <a:buChar char="-"/>
            </a:pPr>
            <a:r>
              <a:rPr lang="es-ES" dirty="0" smtClean="0"/>
              <a:t>Servicios PREVENTIVOS</a:t>
            </a:r>
          </a:p>
          <a:p>
            <a:pPr lvl="2" algn="just">
              <a:buFontTx/>
              <a:buChar char="-"/>
            </a:pPr>
            <a:r>
              <a:rPr lang="es-ES" dirty="0" smtClean="0"/>
              <a:t>Órdenes de operaciones</a:t>
            </a:r>
          </a:p>
          <a:p>
            <a:pPr lvl="3" algn="just">
              <a:buFontTx/>
              <a:buChar char="-"/>
            </a:pPr>
            <a:r>
              <a:rPr lang="es-ES" dirty="0" smtClean="0"/>
              <a:t>Tráfico (Semana Santa,….)</a:t>
            </a:r>
          </a:p>
          <a:p>
            <a:pPr lvl="3" algn="just">
              <a:buFontTx/>
              <a:buChar char="-"/>
            </a:pPr>
            <a:r>
              <a:rPr lang="es-ES" dirty="0" smtClean="0"/>
              <a:t>Eventos deportivos (diversos y numerosos)</a:t>
            </a:r>
          </a:p>
          <a:p>
            <a:pPr lvl="3" algn="just">
              <a:buFontTx/>
              <a:buChar char="-"/>
            </a:pPr>
            <a:r>
              <a:rPr lang="es-ES" dirty="0" smtClean="0"/>
              <a:t>Eventos festivos (romerías, fiestas patronales)</a:t>
            </a:r>
          </a:p>
          <a:p>
            <a:pPr lvl="3" algn="just">
              <a:buFontTx/>
              <a:buChar char="-"/>
            </a:pPr>
            <a:r>
              <a:rPr lang="es-ES" dirty="0" smtClean="0"/>
              <a:t>Eventos extraordinarios (festivales musicales, manifestaciones, grandes concentraciones humanas)</a:t>
            </a:r>
          </a:p>
          <a:p>
            <a:pPr lvl="2" algn="just">
              <a:buFontTx/>
              <a:buChar char="-"/>
            </a:pPr>
            <a:r>
              <a:rPr lang="es-ES" dirty="0" smtClean="0"/>
              <a:t>Planes de Seguridad	</a:t>
            </a:r>
            <a:r>
              <a:rPr lang="es-ES" b="1" dirty="0" smtClean="0">
                <a:solidFill>
                  <a:srgbClr val="002060"/>
                </a:solidFill>
              </a:rPr>
              <a:t>CONCIENCIACIÓN</a:t>
            </a:r>
            <a:r>
              <a:rPr lang="es-ES" dirty="0" smtClean="0"/>
              <a:t> – </a:t>
            </a:r>
            <a:r>
              <a:rPr lang="es-ES" b="1" dirty="0" smtClean="0">
                <a:solidFill>
                  <a:srgbClr val="002060"/>
                </a:solidFill>
              </a:rPr>
              <a:t>PREVENCIÓN</a:t>
            </a:r>
          </a:p>
          <a:p>
            <a:pPr lvl="3" algn="just">
              <a:buFontTx/>
              <a:buChar char="-"/>
            </a:pPr>
            <a:r>
              <a:rPr lang="es-ES" dirty="0" smtClean="0"/>
              <a:t>Plan OPERATIVO DE RESPUESTA POLICIAL AL TRÁFICO MINORÍSTA Y CONSUMO DE DROGAS EN LUGARES DE OCIO.</a:t>
            </a:r>
          </a:p>
          <a:p>
            <a:pPr lvl="3" algn="just">
              <a:buFontTx/>
              <a:buChar char="-"/>
            </a:pPr>
            <a:r>
              <a:rPr lang="es-ES" dirty="0" smtClean="0"/>
              <a:t>Plan DIRECTOR PARA LA CONVIVENCIA Y MEJORA DE LA SEGURIDAD EN CENTROS EDUCATIVOS Y SUS ENTORNOS.</a:t>
            </a:r>
          </a:p>
          <a:p>
            <a:pPr lvl="3" algn="just">
              <a:buFontTx/>
              <a:buChar char="-"/>
            </a:pPr>
            <a:r>
              <a:rPr lang="es-ES" dirty="0" smtClean="0"/>
              <a:t>Plan MAYOR SEGURIDAD (PREVENCIÓN y seguridad de nuestros mayores)</a:t>
            </a:r>
          </a:p>
          <a:p>
            <a:pPr lvl="3" algn="just">
              <a:buFontTx/>
              <a:buChar char="-"/>
            </a:pPr>
            <a:r>
              <a:rPr lang="es-ES" dirty="0" smtClean="0"/>
              <a:t>Plan de MEJORA DE LA SEGURIDAD EN EL SECTOR COMERCIO.</a:t>
            </a:r>
          </a:p>
          <a:p>
            <a:pPr lvl="3" algn="just">
              <a:buFontTx/>
              <a:buChar char="-"/>
            </a:pPr>
            <a:r>
              <a:rPr lang="es-ES" dirty="0" smtClean="0"/>
              <a:t>Plan TURISMO SEGURO</a:t>
            </a:r>
          </a:p>
          <a:p>
            <a:pPr lvl="1" algn="just">
              <a:buFontTx/>
              <a:buChar char="-"/>
            </a:pPr>
            <a:r>
              <a:rPr lang="es-ES" dirty="0" smtClean="0"/>
              <a:t>Consejos de seguridad	internet. </a:t>
            </a:r>
            <a:r>
              <a:rPr lang="es-ES" dirty="0" smtClean="0">
                <a:solidFill>
                  <a:schemeClr val="bg1"/>
                </a:solidFill>
              </a:rPr>
              <a:t>guardiacivil.es</a:t>
            </a:r>
            <a:r>
              <a:rPr lang="es-ES" dirty="0" smtClean="0"/>
              <a:t> </a:t>
            </a:r>
          </a:p>
          <a:p>
            <a:pPr lvl="2" algn="just">
              <a:buFontTx/>
              <a:buChar char="-"/>
            </a:pPr>
            <a:r>
              <a:rPr lang="es-ES" dirty="0" smtClean="0"/>
              <a:t>Prevención robos domicilio. Turistas. Reconocimiento delincuente. Victima estafa. Viajes. Malos tratos. Mayores…..</a:t>
            </a:r>
          </a:p>
          <a:p>
            <a:pPr lvl="1" algn="just">
              <a:buFontTx/>
              <a:buChar char="-"/>
            </a:pPr>
            <a:endParaRPr lang="es-ES" dirty="0" smtClean="0"/>
          </a:p>
          <a:p>
            <a:pPr lvl="4" algn="just">
              <a:buNone/>
            </a:pPr>
            <a:endParaRPr lang="es-ES" b="1" dirty="0" smtClean="0">
              <a:solidFill>
                <a:srgbClr val="002060"/>
              </a:solidFill>
            </a:endParaRPr>
          </a:p>
          <a:p>
            <a:pPr lvl="1" algn="just">
              <a:buFontTx/>
              <a:buChar char="-"/>
            </a:pPr>
            <a:endParaRPr lang="es-ES" dirty="0" smtClean="0"/>
          </a:p>
          <a:p>
            <a:pPr lvl="1" algn="just">
              <a:buFontTx/>
              <a:buChar char="-"/>
            </a:pPr>
            <a:endParaRPr lang="es-ES" dirty="0" smtClean="0"/>
          </a:p>
        </p:txBody>
      </p:sp>
      <p:sp>
        <p:nvSpPr>
          <p:cNvPr id="8" name="7 Rectángulo"/>
          <p:cNvSpPr/>
          <p:nvPr/>
        </p:nvSpPr>
        <p:spPr>
          <a:xfrm>
            <a:off x="2286000" y="130534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s-ES" dirty="0" smtClean="0"/>
          </a:p>
          <a:p>
            <a:r>
              <a:rPr lang="es-ES" dirty="0" smtClean="0"/>
              <a:t> </a:t>
            </a:r>
            <a:endParaRPr lang="es-ES" dirty="0"/>
          </a:p>
        </p:txBody>
      </p:sp>
      <p:sp>
        <p:nvSpPr>
          <p:cNvPr id="7" name="6 CuadroTexto"/>
          <p:cNvSpPr txBox="1"/>
          <p:nvPr/>
        </p:nvSpPr>
        <p:spPr>
          <a:xfrm>
            <a:off x="5429256" y="1500174"/>
            <a:ext cx="27805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dirty="0" smtClean="0">
                <a:solidFill>
                  <a:schemeClr val="bg1"/>
                </a:solidFill>
              </a:rPr>
              <a:t>Elemento de contacto </a:t>
            </a:r>
          </a:p>
          <a:p>
            <a:r>
              <a:rPr lang="es-ES" dirty="0" smtClean="0">
                <a:solidFill>
                  <a:schemeClr val="bg1"/>
                </a:solidFill>
              </a:rPr>
              <a:t>COMANDANTE DE PUESTO</a:t>
            </a:r>
            <a:endParaRPr lang="es-E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77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0" dur="770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8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82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8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84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8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0" presetID="30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9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>
                                      <p:cBhvr>
                                        <p:cTn id="9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>
                                      <p:cBhvr>
                                        <p:cTn id="9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9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uiExpand="1" build="p"/>
      <p:bldP spid="7" grpId="0"/>
      <p:bldP spid="7" grpId="1"/>
      <p:bldP spid="7" grpId="2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Logo óvalo Guardia Civi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1074409" cy="1428736"/>
          </a:xfrm>
          <a:prstGeom prst="rect">
            <a:avLst/>
          </a:prstGeom>
          <a:noFill/>
        </p:spPr>
      </p:pic>
      <p:pic>
        <p:nvPicPr>
          <p:cNvPr id="2050" name="Picture 2" descr="Haz de lictore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01034" y="1"/>
            <a:ext cx="942966" cy="1428736"/>
          </a:xfrm>
          <a:prstGeom prst="rect">
            <a:avLst/>
          </a:prstGeom>
          <a:noFill/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sz="1800" dirty="0" smtClean="0">
                <a:latin typeface="Arial" pitchFamily="34" charset="0"/>
                <a:cs typeface="Arial" pitchFamily="34" charset="0"/>
              </a:rPr>
              <a:t>La Guardia Civil y las Entidades Locales. Prevención y Seguridad</a:t>
            </a:r>
            <a:br>
              <a:rPr lang="es-ES" sz="1800" dirty="0" smtClean="0">
                <a:latin typeface="Arial" pitchFamily="34" charset="0"/>
                <a:cs typeface="Arial" pitchFamily="34" charset="0"/>
              </a:rPr>
            </a:br>
            <a:r>
              <a:rPr lang="es-ES" sz="2200" b="1" dirty="0" smtClean="0">
                <a:latin typeface="Arial" pitchFamily="34" charset="0"/>
                <a:cs typeface="Arial" pitchFamily="34" charset="0"/>
              </a:rPr>
              <a:t>SEGURIDAD CIUDADANA</a:t>
            </a:r>
            <a:br>
              <a:rPr lang="es-ES" sz="2200" b="1" dirty="0" smtClean="0">
                <a:latin typeface="Arial" pitchFamily="34" charset="0"/>
                <a:cs typeface="Arial" pitchFamily="34" charset="0"/>
              </a:rPr>
            </a:br>
            <a:r>
              <a:rPr lang="es-ES" sz="2200" b="1" dirty="0" smtClean="0">
                <a:latin typeface="Arial" pitchFamily="34" charset="0"/>
                <a:cs typeface="Arial" pitchFamily="34" charset="0"/>
              </a:rPr>
              <a:t>RELACIONES INSTITUCIONALES</a:t>
            </a:r>
            <a:br>
              <a:rPr lang="es-ES" sz="2200" b="1" dirty="0" smtClean="0">
                <a:latin typeface="Arial" pitchFamily="34" charset="0"/>
                <a:cs typeface="Arial" pitchFamily="34" charset="0"/>
              </a:rPr>
            </a:br>
            <a:endParaRPr lang="es-ES" sz="2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11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 algn="just">
              <a:buFontTx/>
              <a:buChar char="-"/>
            </a:pPr>
            <a:endParaRPr lang="es-ES" dirty="0" smtClean="0"/>
          </a:p>
          <a:p>
            <a:pPr lvl="1" algn="just">
              <a:buFontTx/>
              <a:buChar char="-"/>
            </a:pPr>
            <a:endParaRPr lang="es-ES" dirty="0" smtClean="0"/>
          </a:p>
          <a:p>
            <a:pPr lvl="1" algn="just">
              <a:buFontTx/>
              <a:buChar char="-"/>
            </a:pPr>
            <a:endParaRPr lang="es-ES" dirty="0" smtClean="0"/>
          </a:p>
        </p:txBody>
      </p:sp>
      <p:sp>
        <p:nvSpPr>
          <p:cNvPr id="8" name="7 Rectángulo"/>
          <p:cNvSpPr/>
          <p:nvPr/>
        </p:nvSpPr>
        <p:spPr>
          <a:xfrm>
            <a:off x="928662" y="2285992"/>
            <a:ext cx="7572428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 smtClean="0"/>
              <a:t> </a:t>
            </a:r>
            <a:r>
              <a:rPr lang="es-ES" sz="2000" dirty="0" smtClean="0"/>
              <a:t>Reglamento 1870/2010. </a:t>
            </a:r>
          </a:p>
          <a:p>
            <a:endParaRPr lang="es-ES" sz="2000" dirty="0" smtClean="0"/>
          </a:p>
          <a:p>
            <a:r>
              <a:rPr lang="es-ES" sz="2000" dirty="0" smtClean="0"/>
              <a:t>Uno de tales </a:t>
            </a:r>
            <a:r>
              <a:rPr lang="es-ES" sz="2000" b="1" dirty="0" smtClean="0"/>
              <a:t>órganos de coordinación</a:t>
            </a:r>
            <a:r>
              <a:rPr lang="es-ES" sz="2000" dirty="0" smtClean="0"/>
              <a:t>, que ha venido demostrando su </a:t>
            </a:r>
            <a:r>
              <a:rPr lang="es-ES" sz="2000" b="1" dirty="0" smtClean="0"/>
              <a:t>utilidad</a:t>
            </a:r>
            <a:r>
              <a:rPr lang="es-ES" sz="2000" dirty="0" smtClean="0"/>
              <a:t> en la búsqueda de fórmulas realistas de </a:t>
            </a:r>
            <a:r>
              <a:rPr lang="es-ES" sz="2000" b="1" dirty="0" smtClean="0"/>
              <a:t>colaboración policial </a:t>
            </a:r>
            <a:r>
              <a:rPr lang="es-ES" sz="2000" dirty="0" smtClean="0"/>
              <a:t>con incidencia favorable en la seguridad pública, es la Junta Local de Seguridad, creada por el artículo 54.1 de la Ley Orgánica 2/1986, de 13 de marzo, </a:t>
            </a:r>
            <a:r>
              <a:rPr lang="es-ES" sz="2000" b="1" dirty="0" smtClean="0"/>
              <a:t>instrumento de coordinación </a:t>
            </a:r>
            <a:r>
              <a:rPr lang="es-ES" sz="2000" dirty="0" smtClean="0"/>
              <a:t>que, sentada sobre el elemento de la territorialidad del municipio, constituye un mecanismo capaz de fijar medios y sistemas de relación al objeto de lograr cierta homogeneidad y hacer factible actuaciones conjuntas, de </a:t>
            </a:r>
            <a:r>
              <a:rPr lang="es-ES" sz="2000" b="1" dirty="0" smtClean="0"/>
              <a:t>colaboración mutua y de cooperación recíproca.</a:t>
            </a:r>
            <a:endParaRPr lang="es-ES" sz="2000" b="1" dirty="0"/>
          </a:p>
        </p:txBody>
      </p:sp>
      <p:sp>
        <p:nvSpPr>
          <p:cNvPr id="7" name="6 CuadroTexto"/>
          <p:cNvSpPr txBox="1"/>
          <p:nvPr/>
        </p:nvSpPr>
        <p:spPr>
          <a:xfrm>
            <a:off x="2571736" y="1571612"/>
            <a:ext cx="38022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dirty="0" smtClean="0">
                <a:solidFill>
                  <a:schemeClr val="bg1"/>
                </a:solidFill>
              </a:rPr>
              <a:t>JUNTA LOCAL DE SEGURIDAD</a:t>
            </a:r>
            <a:endParaRPr lang="es-E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Resultado de imagen de fotos guardia civil antigua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1802" y="2428868"/>
            <a:ext cx="2628900" cy="1743076"/>
          </a:xfrm>
          <a:prstGeom prst="rect">
            <a:avLst/>
          </a:prstGeom>
          <a:noFill/>
        </p:spPr>
      </p:pic>
      <p:pic>
        <p:nvPicPr>
          <p:cNvPr id="2056" name="Picture 8" descr="http://4.bp.blogspot.com/-JXaIcu6wM7g/Ta3Vjtv_veI/AAAAAAAAAQM/et9qd9Ecf0I/s640/GC.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2428868"/>
            <a:ext cx="2428892" cy="1643074"/>
          </a:xfrm>
          <a:prstGeom prst="rect">
            <a:avLst/>
          </a:prstGeom>
          <a:noFill/>
        </p:spPr>
      </p:pic>
      <p:pic>
        <p:nvPicPr>
          <p:cNvPr id="2060" name="Picture 12" descr="Resultado de imagen de fotos guardia civil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29322" y="4429132"/>
            <a:ext cx="2643186" cy="1857388"/>
          </a:xfrm>
          <a:prstGeom prst="rect">
            <a:avLst/>
          </a:prstGeom>
          <a:noFill/>
        </p:spPr>
      </p:pic>
      <p:pic>
        <p:nvPicPr>
          <p:cNvPr id="2062" name="Picture 14" descr="Resultado de imagen de fotos guardia civil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43240" y="4357693"/>
            <a:ext cx="2571768" cy="1928827"/>
          </a:xfrm>
          <a:prstGeom prst="rect">
            <a:avLst/>
          </a:prstGeom>
          <a:noFill/>
        </p:spPr>
      </p:pic>
      <p:pic>
        <p:nvPicPr>
          <p:cNvPr id="2064" name="Picture 16" descr="Resultado de imagen de fotos guardia civil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36613" y="4357694"/>
            <a:ext cx="2420875" cy="1857388"/>
          </a:xfrm>
          <a:prstGeom prst="rect">
            <a:avLst/>
          </a:prstGeom>
          <a:noFill/>
        </p:spPr>
      </p:pic>
      <p:pic>
        <p:nvPicPr>
          <p:cNvPr id="2066" name="Picture 18" descr="http://fotos.subefotos.com/2d38bd3114612a29786f82641c5b56d7o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929322" y="2428868"/>
            <a:ext cx="2643206" cy="1924056"/>
          </a:xfrm>
          <a:prstGeom prst="rect">
            <a:avLst/>
          </a:prstGeom>
          <a:noFill/>
        </p:spPr>
      </p:pic>
      <p:pic>
        <p:nvPicPr>
          <p:cNvPr id="2052" name="Picture 4" descr="Logo óvalo Guardia Civil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" y="0"/>
            <a:ext cx="1074409" cy="1428736"/>
          </a:xfrm>
          <a:prstGeom prst="rect">
            <a:avLst/>
          </a:prstGeom>
          <a:noFill/>
        </p:spPr>
      </p:pic>
      <p:pic>
        <p:nvPicPr>
          <p:cNvPr id="2050" name="Picture 2" descr="Haz de lictores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8201034" y="1"/>
            <a:ext cx="942966" cy="1428736"/>
          </a:xfrm>
          <a:prstGeom prst="rect">
            <a:avLst/>
          </a:prstGeom>
          <a:noFill/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28662" y="-24"/>
            <a:ext cx="7286676" cy="928694"/>
          </a:xfrm>
        </p:spPr>
        <p:txBody>
          <a:bodyPr>
            <a:normAutofit/>
          </a:bodyPr>
          <a:lstStyle/>
          <a:p>
            <a:r>
              <a:rPr lang="es-ES" sz="1800" dirty="0" smtClean="0">
                <a:latin typeface="Arial" pitchFamily="34" charset="0"/>
                <a:cs typeface="Arial" pitchFamily="34" charset="0"/>
              </a:rPr>
              <a:t>La Guardia Civil y las Entidades Locales. Prevención y Seguridad</a:t>
            </a:r>
            <a:br>
              <a:rPr lang="es-ES" sz="1800" dirty="0" smtClean="0">
                <a:latin typeface="Arial" pitchFamily="34" charset="0"/>
                <a:cs typeface="Arial" pitchFamily="34" charset="0"/>
              </a:rPr>
            </a:br>
            <a:r>
              <a:rPr lang="es-ES" sz="2000" b="1" dirty="0" smtClean="0">
                <a:latin typeface="Arial" pitchFamily="34" charset="0"/>
                <a:cs typeface="Arial" pitchFamily="34" charset="0"/>
              </a:rPr>
              <a:t>¿QUÉ ES LA GUARDIA CIVIL?</a:t>
            </a:r>
            <a:endParaRPr lang="es-ES" sz="20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Logo óvalo Guardia Civi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1074409" cy="1428736"/>
          </a:xfrm>
          <a:prstGeom prst="rect">
            <a:avLst/>
          </a:prstGeom>
          <a:noFill/>
        </p:spPr>
      </p:pic>
      <p:pic>
        <p:nvPicPr>
          <p:cNvPr id="2050" name="Picture 2" descr="Haz de lictore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01034" y="1"/>
            <a:ext cx="942966" cy="1428736"/>
          </a:xfrm>
          <a:prstGeom prst="rect">
            <a:avLst/>
          </a:prstGeom>
          <a:noFill/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sz="1800" dirty="0" smtClean="0">
                <a:latin typeface="Arial" pitchFamily="34" charset="0"/>
                <a:cs typeface="Arial" pitchFamily="34" charset="0"/>
              </a:rPr>
              <a:t>La Guardia Civil y las Entidades Locales. Prevención y Seguridad</a:t>
            </a:r>
            <a:br>
              <a:rPr lang="es-ES" sz="1800" dirty="0" smtClean="0">
                <a:latin typeface="Arial" pitchFamily="34" charset="0"/>
                <a:cs typeface="Arial" pitchFamily="34" charset="0"/>
              </a:rPr>
            </a:br>
            <a:r>
              <a:rPr lang="es-ES" sz="2200" b="1" dirty="0" smtClean="0">
                <a:latin typeface="Arial" pitchFamily="34" charset="0"/>
                <a:cs typeface="Arial" pitchFamily="34" charset="0"/>
              </a:rPr>
              <a:t>SEGURIDAD CIUDADANA </a:t>
            </a:r>
            <a:br>
              <a:rPr lang="es-ES" sz="2200" b="1" dirty="0" smtClean="0">
                <a:latin typeface="Arial" pitchFamily="34" charset="0"/>
                <a:cs typeface="Arial" pitchFamily="34" charset="0"/>
              </a:rPr>
            </a:br>
            <a:r>
              <a:rPr lang="es-ES" sz="2200" b="1" dirty="0" smtClean="0">
                <a:latin typeface="Arial" pitchFamily="34" charset="0"/>
                <a:cs typeface="Arial" pitchFamily="34" charset="0"/>
              </a:rPr>
              <a:t>RELACIONES INSTITUCIONALES </a:t>
            </a:r>
            <a:br>
              <a:rPr lang="es-ES" sz="2200" b="1" dirty="0" smtClean="0">
                <a:latin typeface="Arial" pitchFamily="34" charset="0"/>
                <a:cs typeface="Arial" pitchFamily="34" charset="0"/>
              </a:rPr>
            </a:br>
            <a:r>
              <a:rPr lang="es-ES" sz="22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s-ES" sz="2200" b="1" dirty="0" smtClean="0">
                <a:latin typeface="Arial" pitchFamily="34" charset="0"/>
                <a:cs typeface="Arial" pitchFamily="34" charset="0"/>
              </a:rPr>
            </a:br>
            <a:endParaRPr lang="es-ES" sz="2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2286000" y="130534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s-ES" dirty="0" smtClean="0"/>
          </a:p>
          <a:p>
            <a:r>
              <a:rPr lang="es-ES" dirty="0" smtClean="0"/>
              <a:t> </a:t>
            </a:r>
            <a:endParaRPr lang="es-ES" dirty="0"/>
          </a:p>
        </p:txBody>
      </p:sp>
      <p:pic>
        <p:nvPicPr>
          <p:cNvPr id="7" name="Picture 3" descr="E:\WhatsApp\Media\WhatsApp Images\Sent\IMG-20150408-WA0004.jpg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43570" y="3929066"/>
            <a:ext cx="3500430" cy="2500330"/>
          </a:xfrm>
          <a:prstGeom prst="rect">
            <a:avLst/>
          </a:prstGeom>
          <a:noFill/>
        </p:spPr>
      </p:pic>
      <p:pic>
        <p:nvPicPr>
          <p:cNvPr id="9" name="8 Imagen" descr="Cuartel La Roda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-32" y="3973144"/>
            <a:ext cx="3500462" cy="2527690"/>
          </a:xfrm>
          <a:prstGeom prst="rect">
            <a:avLst/>
          </a:prstGeom>
        </p:spPr>
      </p:pic>
      <p:pic>
        <p:nvPicPr>
          <p:cNvPr id="10" name="9 Imagen" descr="gc PILAR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547944" y="1571612"/>
            <a:ext cx="3810006" cy="22145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Logo óvalo Guardia Civi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1074409" cy="1428736"/>
          </a:xfrm>
          <a:prstGeom prst="rect">
            <a:avLst/>
          </a:prstGeom>
          <a:noFill/>
        </p:spPr>
      </p:pic>
      <p:pic>
        <p:nvPicPr>
          <p:cNvPr id="2050" name="Picture 2" descr="Haz de lictore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01034" y="1"/>
            <a:ext cx="942966" cy="1428736"/>
          </a:xfrm>
          <a:prstGeom prst="rect">
            <a:avLst/>
          </a:prstGeom>
          <a:noFill/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sz="1800" dirty="0" smtClean="0">
                <a:latin typeface="Arial" pitchFamily="34" charset="0"/>
                <a:cs typeface="Arial" pitchFamily="34" charset="0"/>
              </a:rPr>
              <a:t>La Guardia Civil y las Entidades Locales. Prevención y Seguridad</a:t>
            </a:r>
            <a:br>
              <a:rPr lang="es-ES" sz="1800" dirty="0" smtClean="0">
                <a:latin typeface="Arial" pitchFamily="34" charset="0"/>
                <a:cs typeface="Arial" pitchFamily="34" charset="0"/>
              </a:rPr>
            </a:br>
            <a:r>
              <a:rPr lang="es-ES" sz="2200" b="1" dirty="0" smtClean="0">
                <a:latin typeface="Arial" pitchFamily="34" charset="0"/>
                <a:cs typeface="Arial" pitchFamily="34" charset="0"/>
              </a:rPr>
              <a:t>SEGURIDAD CIUDADANA </a:t>
            </a:r>
            <a:br>
              <a:rPr lang="es-ES" sz="2200" b="1" dirty="0" smtClean="0">
                <a:latin typeface="Arial" pitchFamily="34" charset="0"/>
                <a:cs typeface="Arial" pitchFamily="34" charset="0"/>
              </a:rPr>
            </a:br>
            <a:r>
              <a:rPr lang="es-ES" sz="2200" b="1" dirty="0" smtClean="0">
                <a:latin typeface="Arial" pitchFamily="34" charset="0"/>
                <a:cs typeface="Arial" pitchFamily="34" charset="0"/>
              </a:rPr>
              <a:t>RELACIONES INSTITUCIONALES </a:t>
            </a:r>
            <a:br>
              <a:rPr lang="es-ES" sz="2200" b="1" dirty="0" smtClean="0">
                <a:latin typeface="Arial" pitchFamily="34" charset="0"/>
                <a:cs typeface="Arial" pitchFamily="34" charset="0"/>
              </a:rPr>
            </a:br>
            <a:r>
              <a:rPr lang="es-ES" sz="22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s-ES" sz="2200" b="1" dirty="0" smtClean="0">
                <a:latin typeface="Arial" pitchFamily="34" charset="0"/>
                <a:cs typeface="Arial" pitchFamily="34" charset="0"/>
              </a:rPr>
            </a:br>
            <a:endParaRPr lang="es-ES" sz="2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2286000" y="130534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s-ES" dirty="0" smtClean="0"/>
          </a:p>
          <a:p>
            <a:r>
              <a:rPr lang="es-ES" dirty="0" smtClean="0"/>
              <a:t> </a:t>
            </a:r>
            <a:endParaRPr lang="es-ES" dirty="0"/>
          </a:p>
        </p:txBody>
      </p:sp>
      <p:sp>
        <p:nvSpPr>
          <p:cNvPr id="11" name="10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s-ES" sz="4000" b="1" i="1" dirty="0" smtClean="0"/>
              <a:t>COLABORACIÓN CIUDADANA</a:t>
            </a:r>
          </a:p>
          <a:p>
            <a:pPr algn="just">
              <a:buNone/>
            </a:pPr>
            <a:r>
              <a:rPr lang="es-ES" sz="4000" dirty="0" smtClean="0"/>
              <a:t>Aviso telefónico (anónimo)</a:t>
            </a:r>
          </a:p>
          <a:p>
            <a:pPr algn="ctr">
              <a:buNone/>
            </a:pPr>
            <a:r>
              <a:rPr lang="es-ES" sz="4800" dirty="0" smtClean="0">
                <a:solidFill>
                  <a:schemeClr val="bg1"/>
                </a:solidFill>
              </a:rPr>
              <a:t>062</a:t>
            </a:r>
          </a:p>
          <a:p>
            <a:pPr algn="just">
              <a:buNone/>
            </a:pPr>
            <a:r>
              <a:rPr lang="es-ES" sz="4000" dirty="0" smtClean="0">
                <a:hlinkClick r:id="rId5"/>
              </a:rPr>
              <a:t>sugerencias@guardiacivil.org</a:t>
            </a:r>
            <a:endParaRPr lang="es-ES" sz="4000" dirty="0" smtClean="0"/>
          </a:p>
          <a:p>
            <a:pPr algn="just">
              <a:buNone/>
            </a:pPr>
            <a:r>
              <a:rPr lang="es-ES" sz="4000" dirty="0" smtClean="0"/>
              <a:t>Aplicación e-denuncia </a:t>
            </a:r>
            <a:r>
              <a:rPr lang="es-ES" sz="2800" dirty="0" smtClean="0"/>
              <a:t>(denuncia electrónica)</a:t>
            </a:r>
            <a:endParaRPr lang="es-E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 descr="http://4.bp.blogspot.com/-JXaIcu6wM7g/Ta3Vjtv_veI/AAAAAAAAAQM/et9qd9Ecf0I/s640/GC.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0826" y="4572008"/>
            <a:ext cx="2643174" cy="2285992"/>
          </a:xfrm>
          <a:prstGeom prst="rect">
            <a:avLst/>
          </a:prstGeom>
          <a:noFill/>
        </p:spPr>
      </p:pic>
      <p:pic>
        <p:nvPicPr>
          <p:cNvPr id="2052" name="Picture 4" descr="Logo óvalo Guardia Civi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0"/>
            <a:ext cx="1074409" cy="1428736"/>
          </a:xfrm>
          <a:prstGeom prst="rect">
            <a:avLst/>
          </a:prstGeom>
          <a:noFill/>
        </p:spPr>
      </p:pic>
      <p:pic>
        <p:nvPicPr>
          <p:cNvPr id="2050" name="Picture 2" descr="Haz de lictore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01034" y="1"/>
            <a:ext cx="942966" cy="1428736"/>
          </a:xfrm>
          <a:prstGeom prst="rect">
            <a:avLst/>
          </a:prstGeom>
          <a:noFill/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1800" dirty="0" smtClean="0">
                <a:latin typeface="Arial" pitchFamily="34" charset="0"/>
                <a:cs typeface="Arial" pitchFamily="34" charset="0"/>
              </a:rPr>
              <a:t>La Guardia Civil y las Entidades Locales. Prevención y Seguridad</a:t>
            </a:r>
            <a:br>
              <a:rPr lang="es-ES" sz="1800" dirty="0" smtClean="0">
                <a:latin typeface="Arial" pitchFamily="34" charset="0"/>
                <a:cs typeface="Arial" pitchFamily="34" charset="0"/>
              </a:rPr>
            </a:br>
            <a:r>
              <a:rPr lang="es-ES" sz="2000" b="1" dirty="0" smtClean="0">
                <a:latin typeface="Arial" pitchFamily="34" charset="0"/>
                <a:cs typeface="Arial" pitchFamily="34" charset="0"/>
              </a:rPr>
              <a:t>¿QUÉ ES LA GUARDIA CIVIL?</a:t>
            </a:r>
            <a:endParaRPr lang="es-ES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11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543956" cy="4525963"/>
          </a:xfrm>
        </p:spPr>
        <p:txBody>
          <a:bodyPr>
            <a:normAutofit fontScale="85000" lnSpcReduction="20000"/>
          </a:bodyPr>
          <a:lstStyle/>
          <a:p>
            <a:r>
              <a:rPr lang="es-ES" dirty="0" smtClean="0"/>
              <a:t>Cuerpo de Seguridad Pública (ámbito nacional)</a:t>
            </a:r>
          </a:p>
          <a:p>
            <a:pPr lvl="1"/>
            <a:r>
              <a:rPr lang="es-ES" dirty="0" smtClean="0"/>
              <a:t>Naturaleza militar (cuerpos </a:t>
            </a:r>
            <a:r>
              <a:rPr lang="es-ES" dirty="0" err="1" smtClean="0"/>
              <a:t>gendármicos</a:t>
            </a:r>
            <a:r>
              <a:rPr lang="es-ES" dirty="0" smtClean="0"/>
              <a:t>)</a:t>
            </a:r>
          </a:p>
          <a:p>
            <a:pPr lvl="1"/>
            <a:r>
              <a:rPr lang="es-ES" dirty="0" smtClean="0"/>
              <a:t>Doble dependencia (M. Interior – M. Defensa)</a:t>
            </a:r>
          </a:p>
          <a:p>
            <a:pPr lvl="1"/>
            <a:r>
              <a:rPr lang="es-ES" dirty="0" smtClean="0"/>
              <a:t>Creación año 1844</a:t>
            </a:r>
          </a:p>
          <a:p>
            <a:pPr lvl="1"/>
            <a:r>
              <a:rPr lang="es-ES" dirty="0" smtClean="0"/>
              <a:t>2.691 Acuartelamientos / casas cuartel </a:t>
            </a:r>
          </a:p>
          <a:p>
            <a:pPr lvl="2"/>
            <a:r>
              <a:rPr lang="es-ES" dirty="0" smtClean="0"/>
              <a:t>89 atentados terroristas (33 muertos)</a:t>
            </a:r>
          </a:p>
          <a:p>
            <a:r>
              <a:rPr lang="es-ES" dirty="0" smtClean="0"/>
              <a:t>Misión: art. 104 CE – LO 2/86 FCS</a:t>
            </a:r>
          </a:p>
          <a:p>
            <a:pPr lvl="1"/>
            <a:r>
              <a:rPr lang="es-ES" dirty="0" smtClean="0"/>
              <a:t>Proteger el libre ejercicio de Derechos y Libertades </a:t>
            </a:r>
          </a:p>
          <a:p>
            <a:pPr lvl="1"/>
            <a:r>
              <a:rPr lang="es-ES" dirty="0" smtClean="0"/>
              <a:t>Garantizar la Seguridad Ciudadana</a:t>
            </a:r>
          </a:p>
          <a:p>
            <a:pPr lvl="2"/>
            <a:r>
              <a:rPr lang="es-ES" dirty="0" smtClean="0"/>
              <a:t>Velar por el cumplimiento de Leyes / Reglamentos</a:t>
            </a:r>
          </a:p>
          <a:p>
            <a:pPr lvl="2"/>
            <a:r>
              <a:rPr lang="es-ES" dirty="0" smtClean="0"/>
              <a:t>Proteger a los ciudadanos frente a actos ilícitos.</a:t>
            </a:r>
          </a:p>
          <a:p>
            <a:pPr lvl="2"/>
            <a:r>
              <a:rPr lang="es-ES" dirty="0" smtClean="0"/>
              <a:t>Auxiliar y atender a la población</a:t>
            </a:r>
          </a:p>
          <a:p>
            <a:pPr lvl="1"/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Logo óvalo Guardia Civi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1074409" cy="1428736"/>
          </a:xfrm>
          <a:prstGeom prst="rect">
            <a:avLst/>
          </a:prstGeom>
          <a:noFill/>
        </p:spPr>
      </p:pic>
      <p:pic>
        <p:nvPicPr>
          <p:cNvPr id="2050" name="Picture 2" descr="Haz de lictore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01034" y="1"/>
            <a:ext cx="942966" cy="1428736"/>
          </a:xfrm>
          <a:prstGeom prst="rect">
            <a:avLst/>
          </a:prstGeom>
          <a:noFill/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1800" dirty="0" smtClean="0">
                <a:latin typeface="Arial" pitchFamily="34" charset="0"/>
                <a:cs typeface="Arial" pitchFamily="34" charset="0"/>
              </a:rPr>
              <a:t>La Guardia Civil y las Entidades Locales. Prevención y Seguridad</a:t>
            </a:r>
            <a:br>
              <a:rPr lang="es-ES" sz="1800" dirty="0" smtClean="0">
                <a:latin typeface="Arial" pitchFamily="34" charset="0"/>
                <a:cs typeface="Arial" pitchFamily="34" charset="0"/>
              </a:rPr>
            </a:br>
            <a:r>
              <a:rPr lang="es-ES" sz="2000" b="1" dirty="0" smtClean="0">
                <a:latin typeface="Arial" pitchFamily="34" charset="0"/>
                <a:cs typeface="Arial" pitchFamily="34" charset="0"/>
              </a:rPr>
              <a:t>¿QUÉ ES LA GUARDIA CIVIL?</a:t>
            </a:r>
            <a:endParaRPr lang="es-ES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11 Marcador de contenido"/>
          <p:cNvSpPr>
            <a:spLocks noGrp="1"/>
          </p:cNvSpPr>
          <p:nvPr>
            <p:ph idx="1"/>
          </p:nvPr>
        </p:nvSpPr>
        <p:spPr>
          <a:xfrm>
            <a:off x="457200" y="1285860"/>
            <a:ext cx="8543956" cy="4840303"/>
          </a:xfrm>
        </p:spPr>
        <p:txBody>
          <a:bodyPr>
            <a:normAutofit fontScale="92500" lnSpcReduction="10000"/>
          </a:bodyPr>
          <a:lstStyle/>
          <a:p>
            <a:pPr lvl="1"/>
            <a:r>
              <a:rPr lang="es-ES" dirty="0" smtClean="0"/>
              <a:t>Signos:</a:t>
            </a:r>
          </a:p>
          <a:p>
            <a:pPr lvl="2"/>
            <a:r>
              <a:rPr lang="es-ES" dirty="0" smtClean="0"/>
              <a:t>“Todo por la Patria”. Propio de instalación militar.</a:t>
            </a:r>
          </a:p>
          <a:p>
            <a:pPr lvl="2"/>
            <a:r>
              <a:rPr lang="es-ES" dirty="0" smtClean="0"/>
              <a:t>El tricornio (sombrero negro). </a:t>
            </a:r>
          </a:p>
          <a:p>
            <a:pPr lvl="2"/>
            <a:r>
              <a:rPr lang="es-ES" dirty="0" smtClean="0"/>
              <a:t>El día del Pilar.</a:t>
            </a:r>
          </a:p>
          <a:p>
            <a:pPr lvl="2"/>
            <a:r>
              <a:rPr lang="es-ES" dirty="0" smtClean="0"/>
              <a:t>Símbolo.</a:t>
            </a:r>
          </a:p>
          <a:p>
            <a:pPr lvl="3"/>
            <a:r>
              <a:rPr lang="es-ES" dirty="0" smtClean="0"/>
              <a:t>Representa sumisión de la fuerza (espada) a la </a:t>
            </a:r>
          </a:p>
          <a:p>
            <a:pPr lvl="3">
              <a:buNone/>
            </a:pPr>
            <a:r>
              <a:rPr lang="es-ES" dirty="0" smtClean="0"/>
              <a:t>Autoridad legalmente establecida (caso único) en heráldica militar</a:t>
            </a:r>
          </a:p>
          <a:p>
            <a:pPr lvl="2"/>
            <a:r>
              <a:rPr lang="es-ES" dirty="0" smtClean="0"/>
              <a:t>Cartilla del Guardia Civil.	Código deontológico</a:t>
            </a:r>
          </a:p>
          <a:p>
            <a:pPr lvl="2"/>
            <a:r>
              <a:rPr lang="es-ES" dirty="0" smtClean="0"/>
              <a:t>Lema: “El honor es mi divisa”</a:t>
            </a:r>
          </a:p>
          <a:p>
            <a:pPr lvl="3">
              <a:buNone/>
            </a:pPr>
            <a:r>
              <a:rPr lang="es-ES" dirty="0" smtClean="0"/>
              <a:t>Ideas de Integridad profesional y Proporcionalidad</a:t>
            </a:r>
          </a:p>
          <a:p>
            <a:pPr lvl="3">
              <a:buNone/>
            </a:pPr>
            <a:r>
              <a:rPr lang="es-ES" dirty="0" smtClean="0"/>
              <a:t>en la actuación de los agentes.</a:t>
            </a:r>
          </a:p>
          <a:p>
            <a:pPr lvl="3"/>
            <a:r>
              <a:rPr lang="es-ES" dirty="0" smtClean="0"/>
              <a:t>Comandante de Puesto. Principal representante de</a:t>
            </a:r>
          </a:p>
          <a:p>
            <a:pPr lvl="3">
              <a:buNone/>
            </a:pPr>
            <a:r>
              <a:rPr lang="es-ES" dirty="0" smtClean="0"/>
              <a:t>la Institución en la España rural.</a:t>
            </a:r>
          </a:p>
          <a:p>
            <a:pPr lvl="2"/>
            <a:endParaRPr lang="es-ES" dirty="0" smtClean="0"/>
          </a:p>
          <a:p>
            <a:pPr lvl="1"/>
            <a:endParaRPr lang="es-ES" dirty="0"/>
          </a:p>
        </p:txBody>
      </p:sp>
      <p:pic>
        <p:nvPicPr>
          <p:cNvPr id="6" name="5 Imagen" descr="guardia-civil-escudo--644x36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358082" y="1928802"/>
            <a:ext cx="1785950" cy="1643074"/>
          </a:xfrm>
          <a:prstGeom prst="rect">
            <a:avLst/>
          </a:prstGeom>
        </p:spPr>
      </p:pic>
      <p:pic>
        <p:nvPicPr>
          <p:cNvPr id="7" name="6 Imagen" descr="VIRGEN PILAR GUARDIA CIVIL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742" y="3105174"/>
            <a:ext cx="1638300" cy="37528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77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2" dur="770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4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6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3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5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7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6 Imagen" descr="03259_2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86512" y="4286256"/>
            <a:ext cx="2857488" cy="2571744"/>
          </a:xfrm>
          <a:prstGeom prst="rect">
            <a:avLst/>
          </a:prstGeom>
        </p:spPr>
      </p:pic>
      <p:pic>
        <p:nvPicPr>
          <p:cNvPr id="6" name="5 Imagen" descr="duque-ahumad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037638"/>
            <a:ext cx="1950720" cy="2820362"/>
          </a:xfrm>
          <a:prstGeom prst="rect">
            <a:avLst/>
          </a:prstGeom>
        </p:spPr>
      </p:pic>
      <p:pic>
        <p:nvPicPr>
          <p:cNvPr id="2052" name="Picture 4" descr="Logo óvalo Guardia Civil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" y="0"/>
            <a:ext cx="1074409" cy="1428736"/>
          </a:xfrm>
          <a:prstGeom prst="rect">
            <a:avLst/>
          </a:prstGeom>
          <a:noFill/>
        </p:spPr>
      </p:pic>
      <p:pic>
        <p:nvPicPr>
          <p:cNvPr id="2050" name="Picture 2" descr="Haz de lictores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201034" y="1"/>
            <a:ext cx="942966" cy="1428736"/>
          </a:xfrm>
          <a:prstGeom prst="rect">
            <a:avLst/>
          </a:prstGeom>
          <a:noFill/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1800" dirty="0" smtClean="0">
                <a:latin typeface="Arial" pitchFamily="34" charset="0"/>
                <a:cs typeface="Arial" pitchFamily="34" charset="0"/>
              </a:rPr>
              <a:t>La Guardia Civil y las Entidades Locales. Prevención y Seguridad</a:t>
            </a:r>
            <a:br>
              <a:rPr lang="es-ES" sz="1800" dirty="0" smtClean="0">
                <a:latin typeface="Arial" pitchFamily="34" charset="0"/>
                <a:cs typeface="Arial" pitchFamily="34" charset="0"/>
              </a:rPr>
            </a:br>
            <a:r>
              <a:rPr lang="es-ES" sz="2000" b="1" dirty="0" smtClean="0">
                <a:latin typeface="Arial" pitchFamily="34" charset="0"/>
                <a:cs typeface="Arial" pitchFamily="34" charset="0"/>
              </a:rPr>
              <a:t>¿QUÉ ES LA GUARDIA CIVIL?</a:t>
            </a:r>
            <a:endParaRPr lang="es-ES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11 Marcador de contenido"/>
          <p:cNvSpPr>
            <a:spLocks noGrp="1"/>
          </p:cNvSpPr>
          <p:nvPr>
            <p:ph idx="1"/>
          </p:nvPr>
        </p:nvSpPr>
        <p:spPr>
          <a:xfrm>
            <a:off x="457200" y="1428736"/>
            <a:ext cx="8543956" cy="4697427"/>
          </a:xfrm>
        </p:spPr>
        <p:txBody>
          <a:bodyPr>
            <a:normAutofit fontScale="92500" lnSpcReduction="10000"/>
          </a:bodyPr>
          <a:lstStyle/>
          <a:p>
            <a:pPr lvl="1" algn="ctr">
              <a:buNone/>
            </a:pPr>
            <a:r>
              <a:rPr lang="es-ES" u="sng" dirty="0" smtClean="0"/>
              <a:t>Referencias históricas</a:t>
            </a:r>
          </a:p>
          <a:p>
            <a:pPr lvl="1" algn="just">
              <a:buFontTx/>
              <a:buChar char="-"/>
            </a:pPr>
            <a:r>
              <a:rPr lang="es-ES" dirty="0" smtClean="0"/>
              <a:t>Creación 28 de marzo 1.844</a:t>
            </a:r>
          </a:p>
          <a:p>
            <a:pPr lvl="2" algn="just">
              <a:buFontTx/>
              <a:buChar char="-"/>
            </a:pPr>
            <a:r>
              <a:rPr lang="es-ES" dirty="0" smtClean="0"/>
              <a:t>Cuerpo especial de fuerza armada de Infantería y Caballería.</a:t>
            </a:r>
          </a:p>
          <a:p>
            <a:pPr lvl="2" algn="just">
              <a:buFontTx/>
              <a:buChar char="-"/>
            </a:pPr>
            <a:r>
              <a:rPr lang="es-ES" dirty="0" smtClean="0"/>
              <a:t>Misión “proteger </a:t>
            </a:r>
            <a:r>
              <a:rPr lang="es-ES" b="1" i="1" dirty="0" smtClean="0"/>
              <a:t>eficazmente</a:t>
            </a:r>
            <a:r>
              <a:rPr lang="es-ES" dirty="0" smtClean="0"/>
              <a:t> las personas y las propiedades”.</a:t>
            </a:r>
          </a:p>
          <a:p>
            <a:pPr lvl="2" algn="just">
              <a:buFontTx/>
              <a:buChar char="-"/>
            </a:pPr>
            <a:r>
              <a:rPr lang="es-ES" dirty="0" smtClean="0"/>
              <a:t>Mariscal de Campo Francisco Javier Girón </a:t>
            </a:r>
            <a:r>
              <a:rPr lang="es-ES" dirty="0" err="1" smtClean="0"/>
              <a:t>Ezpeleta</a:t>
            </a:r>
            <a:r>
              <a:rPr lang="es-ES" dirty="0" smtClean="0"/>
              <a:t> (II Duque de Ahumada). Cargo de Inspector General</a:t>
            </a:r>
          </a:p>
          <a:p>
            <a:pPr lvl="2" algn="just">
              <a:buFontTx/>
              <a:buChar char="-"/>
            </a:pPr>
            <a:r>
              <a:rPr lang="es-ES" dirty="0" smtClean="0"/>
              <a:t>Informe determinante (solicitando mejoras organizativas, salariales, etc.). Que doten al nuevo Cuerpo de EFICACIA</a:t>
            </a:r>
          </a:p>
          <a:p>
            <a:pPr lvl="1" algn="just">
              <a:buFontTx/>
              <a:buChar char="-"/>
            </a:pPr>
            <a:r>
              <a:rPr lang="es-ES" dirty="0" smtClean="0"/>
              <a:t>R. Decreto fundacional 13 de mayo 1.844</a:t>
            </a:r>
          </a:p>
          <a:p>
            <a:pPr lvl="2" algn="just">
              <a:buFontTx/>
              <a:buChar char="-"/>
            </a:pPr>
            <a:r>
              <a:rPr lang="es-ES" dirty="0" smtClean="0"/>
              <a:t>Doble dependencia: M. de Guerra y M. de Gobernación.</a:t>
            </a:r>
          </a:p>
          <a:p>
            <a:pPr lvl="2" algn="just">
              <a:buFontTx/>
              <a:buChar char="-"/>
            </a:pPr>
            <a:r>
              <a:rPr lang="es-ES" dirty="0" smtClean="0"/>
              <a:t>14 jefes. 232 oficiales. 5769 guardias.</a:t>
            </a:r>
          </a:p>
          <a:p>
            <a:pPr lvl="2" algn="just">
              <a:buFontTx/>
              <a:buChar char="-"/>
            </a:pPr>
            <a:r>
              <a:rPr lang="es-ES" dirty="0" smtClean="0"/>
              <a:t>14 Tercios (39 Compañías Infantería y 9 Escuadrón Caballería).</a:t>
            </a:r>
          </a:p>
          <a:p>
            <a:pPr lvl="1" algn="just">
              <a:buNone/>
            </a:pPr>
            <a:endParaRPr lang="es-ES" u="sn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5 Imagen" descr="2UniformesFundacional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32" y="4071942"/>
            <a:ext cx="3209935" cy="2786058"/>
          </a:xfrm>
          <a:prstGeom prst="rect">
            <a:avLst/>
          </a:prstGeom>
        </p:spPr>
      </p:pic>
      <p:pic>
        <p:nvPicPr>
          <p:cNvPr id="2052" name="Picture 4" descr="Logo óvalo Guardia Civi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0"/>
            <a:ext cx="1074409" cy="1428736"/>
          </a:xfrm>
          <a:prstGeom prst="rect">
            <a:avLst/>
          </a:prstGeom>
          <a:noFill/>
        </p:spPr>
      </p:pic>
      <p:pic>
        <p:nvPicPr>
          <p:cNvPr id="2050" name="Picture 2" descr="Haz de lictore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01034" y="1"/>
            <a:ext cx="942966" cy="1428736"/>
          </a:xfrm>
          <a:prstGeom prst="rect">
            <a:avLst/>
          </a:prstGeom>
          <a:noFill/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1" algn="ctr" rtl="0">
              <a:spcBef>
                <a:spcPct val="0"/>
              </a:spcBef>
            </a:pPr>
            <a:r>
              <a:rPr lang="es-ES" sz="1800" dirty="0" smtClean="0">
                <a:latin typeface="Arial" pitchFamily="34" charset="0"/>
                <a:cs typeface="Arial" pitchFamily="34" charset="0"/>
              </a:rPr>
              <a:t>La Guardia Civil y las Entidades Locales. Prevención y Seguridad</a:t>
            </a:r>
            <a:br>
              <a:rPr lang="es-ES" sz="1800" dirty="0" smtClean="0">
                <a:latin typeface="Arial" pitchFamily="34" charset="0"/>
                <a:cs typeface="Arial" pitchFamily="34" charset="0"/>
              </a:rPr>
            </a:br>
            <a:r>
              <a:rPr lang="es-ES" sz="2200" b="1" dirty="0" smtClean="0">
                <a:latin typeface="Arial" pitchFamily="34" charset="0"/>
                <a:cs typeface="Arial" pitchFamily="34" charset="0"/>
              </a:rPr>
              <a:t>¿QUÉ ES LA GUARDIA CIVIL?</a:t>
            </a:r>
            <a:r>
              <a:rPr lang="es-ES" sz="2200" u="sng" dirty="0" smtClean="0"/>
              <a:t> </a:t>
            </a:r>
            <a:r>
              <a:rPr lang="es-ES" u="sng" dirty="0" smtClean="0"/>
              <a:t/>
            </a:r>
            <a:br>
              <a:rPr lang="es-ES" u="sng" dirty="0" smtClean="0"/>
            </a:br>
            <a:r>
              <a:rPr lang="es-ES" sz="2200" b="1" u="sng" dirty="0" smtClean="0"/>
              <a:t>Referencias históricas</a:t>
            </a:r>
            <a:br>
              <a:rPr lang="es-ES" sz="2200" b="1" u="sng" dirty="0" smtClean="0"/>
            </a:br>
            <a:endParaRPr lang="es-ES" sz="2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11 Marcador de contenido"/>
          <p:cNvSpPr>
            <a:spLocks noGrp="1"/>
          </p:cNvSpPr>
          <p:nvPr>
            <p:ph idx="1"/>
          </p:nvPr>
        </p:nvSpPr>
        <p:spPr>
          <a:xfrm>
            <a:off x="0" y="1600200"/>
            <a:ext cx="9001156" cy="4525963"/>
          </a:xfrm>
        </p:spPr>
        <p:txBody>
          <a:bodyPr>
            <a:normAutofit lnSpcReduction="10000"/>
          </a:bodyPr>
          <a:lstStyle/>
          <a:p>
            <a:pPr lvl="1"/>
            <a:r>
              <a:rPr lang="es-ES" dirty="0" smtClean="0"/>
              <a:t>¿Por qué?: para combatir clima de inseguridad tras 1ª guerra Carlista (1833-40) desde la guerra de la Independencia</a:t>
            </a:r>
          </a:p>
          <a:p>
            <a:pPr lvl="2"/>
            <a:r>
              <a:rPr lang="es-ES" dirty="0" smtClean="0"/>
              <a:t>Bandolerismo </a:t>
            </a:r>
          </a:p>
          <a:p>
            <a:pPr lvl="2"/>
            <a:r>
              <a:rPr lang="es-ES" dirty="0" smtClean="0"/>
              <a:t>Necesidad de “eficacia” (Excelencia del personal)</a:t>
            </a:r>
          </a:p>
          <a:p>
            <a:pPr lvl="2"/>
            <a:r>
              <a:rPr lang="es-ES" dirty="0" smtClean="0"/>
              <a:t>Informe determinante Duque de Ahumada (..</a:t>
            </a:r>
            <a:r>
              <a:rPr lang="es-ES" i="1" dirty="0" smtClean="0"/>
              <a:t>servirán más y ofrecerán más garantías de orden cinco mil hombres buenos que quince mil, no malos, sino medianos que fueran</a:t>
            </a:r>
            <a:r>
              <a:rPr lang="es-ES" dirty="0" smtClean="0"/>
              <a:t>).</a:t>
            </a:r>
          </a:p>
          <a:p>
            <a:pPr lvl="2"/>
            <a:r>
              <a:rPr lang="es-ES" dirty="0" smtClean="0"/>
              <a:t>Otras fases históricas. Fundación, la consolidación, Sexenio Revolucionario, la Restauración Monárquica, reinado de Alfonso XIII, Segunda República, Guerra Civil, el Franquismo, la Transición y la Democracia…..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7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9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1800" dirty="0" smtClean="0">
                <a:latin typeface="Arial" pitchFamily="34" charset="0"/>
                <a:cs typeface="Arial" pitchFamily="34" charset="0"/>
              </a:rPr>
              <a:t>La Guardia Civil y las Entidades Locales. Prevención y Seguridad</a:t>
            </a:r>
            <a:br>
              <a:rPr lang="es-ES" sz="1800" dirty="0" smtClean="0">
                <a:latin typeface="Arial" pitchFamily="34" charset="0"/>
                <a:cs typeface="Arial" pitchFamily="34" charset="0"/>
              </a:rPr>
            </a:br>
            <a:r>
              <a:rPr lang="es-ES" sz="2000" b="1" dirty="0" smtClean="0">
                <a:latin typeface="Arial" pitchFamily="34" charset="0"/>
                <a:cs typeface="Arial" pitchFamily="34" charset="0"/>
              </a:rPr>
              <a:t>¿QUÉ ES LA GUARDIA CIVIL?</a:t>
            </a:r>
            <a:br>
              <a:rPr lang="es-ES" sz="2000" b="1" dirty="0" smtClean="0">
                <a:latin typeface="Arial" pitchFamily="34" charset="0"/>
                <a:cs typeface="Arial" pitchFamily="34" charset="0"/>
              </a:rPr>
            </a:br>
            <a:r>
              <a:rPr lang="es-ES" sz="2000" b="1" dirty="0" smtClean="0">
                <a:latin typeface="Arial" pitchFamily="34" charset="0"/>
                <a:cs typeface="Arial" pitchFamily="34" charset="0"/>
              </a:rPr>
              <a:t>ESTRUCTURA – Organización CENTRAL</a:t>
            </a:r>
            <a:endParaRPr lang="es-ES" sz="2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0" y="1500174"/>
            <a:ext cx="9144000" cy="5357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 descr="Logo óvalo Guardia Civi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0"/>
            <a:ext cx="1074409" cy="1428736"/>
          </a:xfrm>
          <a:prstGeom prst="rect">
            <a:avLst/>
          </a:prstGeom>
          <a:noFill/>
        </p:spPr>
      </p:pic>
      <p:pic>
        <p:nvPicPr>
          <p:cNvPr id="2050" name="Picture 2" descr="Haz de lictore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01034" y="1"/>
            <a:ext cx="942966" cy="1428736"/>
          </a:xfrm>
          <a:prstGeom prst="rect">
            <a:avLst/>
          </a:prstGeom>
          <a:noFill/>
        </p:spPr>
      </p:pic>
      <p:pic>
        <p:nvPicPr>
          <p:cNvPr id="10" name="9 Imagen" descr="Director GC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42844" y="3429000"/>
            <a:ext cx="2286000" cy="2000248"/>
          </a:xfrm>
          <a:prstGeom prst="rect">
            <a:avLst/>
          </a:prstGeom>
        </p:spPr>
      </p:pic>
      <p:pic>
        <p:nvPicPr>
          <p:cNvPr id="11" name="10 Imagen" descr="413_candido_cardiel_ojer_img_200x236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500958" y="1500174"/>
            <a:ext cx="1643074" cy="1123950"/>
          </a:xfrm>
          <a:prstGeom prst="rect">
            <a:avLst/>
          </a:prstGeom>
        </p:spPr>
      </p:pic>
      <p:pic>
        <p:nvPicPr>
          <p:cNvPr id="13" name="12 Imagen" descr="DAO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228184" y="3573016"/>
            <a:ext cx="2603118" cy="2892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Logo óvalo Guardia Civi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1074409" cy="1428736"/>
          </a:xfrm>
          <a:prstGeom prst="rect">
            <a:avLst/>
          </a:prstGeom>
          <a:noFill/>
        </p:spPr>
      </p:pic>
      <p:pic>
        <p:nvPicPr>
          <p:cNvPr id="2050" name="Picture 2" descr="Haz de lictore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01034" y="1"/>
            <a:ext cx="942966" cy="1428736"/>
          </a:xfrm>
          <a:prstGeom prst="rect">
            <a:avLst/>
          </a:prstGeom>
          <a:noFill/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1" algn="ctr" rtl="0">
              <a:spcBef>
                <a:spcPct val="0"/>
              </a:spcBef>
            </a:pPr>
            <a:r>
              <a:rPr lang="es-ES" sz="1800" dirty="0" smtClean="0">
                <a:latin typeface="Arial" pitchFamily="34" charset="0"/>
                <a:cs typeface="Arial" pitchFamily="34" charset="0"/>
              </a:rPr>
              <a:t>La Guardia Civil y las Entidades Locales. Prevención y Seguridad</a:t>
            </a:r>
            <a:br>
              <a:rPr lang="es-ES" sz="1800" dirty="0" smtClean="0">
                <a:latin typeface="Arial" pitchFamily="34" charset="0"/>
                <a:cs typeface="Arial" pitchFamily="34" charset="0"/>
              </a:rPr>
            </a:br>
            <a:r>
              <a:rPr lang="es-ES" sz="2200" b="1" dirty="0" smtClean="0">
                <a:latin typeface="Arial" pitchFamily="34" charset="0"/>
                <a:cs typeface="Arial" pitchFamily="34" charset="0"/>
              </a:rPr>
              <a:t>¿QUÉ ES LA GUARDIA CIVIL?</a:t>
            </a:r>
            <a:r>
              <a:rPr lang="es-ES" sz="2200" dirty="0" smtClean="0"/>
              <a:t> </a:t>
            </a:r>
            <a:br>
              <a:rPr lang="es-ES" sz="2200" dirty="0" smtClean="0"/>
            </a:br>
            <a:r>
              <a:rPr lang="es-ES" sz="2200" b="1" dirty="0" smtClean="0"/>
              <a:t>ESTRUCTURA – Organización CENTRAL</a:t>
            </a:r>
            <a:r>
              <a:rPr lang="es-ES" dirty="0" smtClean="0"/>
              <a:t/>
            </a:r>
            <a:br>
              <a:rPr lang="es-ES" dirty="0" smtClean="0"/>
            </a:br>
            <a:endParaRPr lang="es-ES" sz="2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571612"/>
            <a:ext cx="9144000" cy="4643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0365" y="1714488"/>
            <a:ext cx="6143636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 descr="Logo óvalo Guardia Civi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0"/>
            <a:ext cx="1074409" cy="1428736"/>
          </a:xfrm>
          <a:prstGeom prst="rect">
            <a:avLst/>
          </a:prstGeom>
          <a:noFill/>
        </p:spPr>
      </p:pic>
      <p:pic>
        <p:nvPicPr>
          <p:cNvPr id="2050" name="Picture 2" descr="Haz de lictore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01034" y="1"/>
            <a:ext cx="942966" cy="1428736"/>
          </a:xfrm>
          <a:prstGeom prst="rect">
            <a:avLst/>
          </a:prstGeom>
          <a:noFill/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1800" dirty="0" smtClean="0">
                <a:latin typeface="Arial" pitchFamily="34" charset="0"/>
                <a:cs typeface="Arial" pitchFamily="34" charset="0"/>
              </a:rPr>
              <a:t>La Guardia Civil y las Entidades Locales. Prevención y Seguridad</a:t>
            </a:r>
            <a:br>
              <a:rPr lang="es-ES" sz="1800" dirty="0" smtClean="0">
                <a:latin typeface="Arial" pitchFamily="34" charset="0"/>
                <a:cs typeface="Arial" pitchFamily="34" charset="0"/>
              </a:rPr>
            </a:br>
            <a:r>
              <a:rPr lang="es-ES" sz="2000" b="1" dirty="0" smtClean="0">
                <a:latin typeface="Arial" pitchFamily="34" charset="0"/>
                <a:cs typeface="Arial" pitchFamily="34" charset="0"/>
              </a:rPr>
              <a:t>¿QUÉ ES LA GUARDIA CIVIL?</a:t>
            </a:r>
            <a:br>
              <a:rPr lang="es-ES" sz="2000" b="1" dirty="0" smtClean="0">
                <a:latin typeface="Arial" pitchFamily="34" charset="0"/>
                <a:cs typeface="Arial" pitchFamily="34" charset="0"/>
              </a:rPr>
            </a:br>
            <a:r>
              <a:rPr lang="es-ES" sz="2000" b="1" dirty="0" smtClean="0">
                <a:latin typeface="Arial" pitchFamily="34" charset="0"/>
                <a:cs typeface="Arial" pitchFamily="34" charset="0"/>
              </a:rPr>
              <a:t>ESTRUCTURA – Organización PERIFÉRICA</a:t>
            </a:r>
            <a:endParaRPr lang="es-ES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17 Marcador de contenido"/>
          <p:cNvSpPr>
            <a:spLocks noGrp="1"/>
          </p:cNvSpPr>
          <p:nvPr>
            <p:ph idx="1"/>
          </p:nvPr>
        </p:nvSpPr>
        <p:spPr>
          <a:xfrm>
            <a:off x="0" y="1643050"/>
            <a:ext cx="4429124" cy="4525963"/>
          </a:xfrm>
        </p:spPr>
        <p:txBody>
          <a:bodyPr>
            <a:normAutofit lnSpcReduction="10000"/>
          </a:bodyPr>
          <a:lstStyle/>
          <a:p>
            <a:r>
              <a:rPr lang="es-ES" dirty="0" smtClean="0"/>
              <a:t>17 Zonas (CCAA)</a:t>
            </a:r>
          </a:p>
          <a:p>
            <a:r>
              <a:rPr lang="es-ES" dirty="0" smtClean="0"/>
              <a:t>56 Comandancias</a:t>
            </a:r>
          </a:p>
          <a:p>
            <a:pPr lvl="1"/>
            <a:r>
              <a:rPr lang="es-ES" dirty="0" smtClean="0"/>
              <a:t>Asturias (Gijón-Oviedo)</a:t>
            </a:r>
          </a:p>
          <a:p>
            <a:pPr lvl="1"/>
            <a:r>
              <a:rPr lang="es-ES" dirty="0" smtClean="0"/>
              <a:t>Ceuta y Melilla</a:t>
            </a:r>
          </a:p>
          <a:p>
            <a:pPr lvl="1"/>
            <a:r>
              <a:rPr lang="es-ES" dirty="0" smtClean="0"/>
              <a:t>Cádiz (Cádiz-Algeciras)</a:t>
            </a:r>
          </a:p>
          <a:p>
            <a:r>
              <a:rPr lang="es-ES" dirty="0" smtClean="0"/>
              <a:t>Compañías (AB-4)</a:t>
            </a:r>
          </a:p>
          <a:p>
            <a:r>
              <a:rPr lang="es-ES" dirty="0" smtClean="0"/>
              <a:t>Puestos (AB-50)</a:t>
            </a:r>
          </a:p>
          <a:p>
            <a:pPr lvl="1"/>
            <a:r>
              <a:rPr lang="es-ES" dirty="0" smtClean="0"/>
              <a:t>Principales. Ordinarios</a:t>
            </a:r>
          </a:p>
          <a:p>
            <a:pPr lvl="2"/>
            <a:r>
              <a:rPr lang="es-ES" dirty="0" smtClean="0"/>
              <a:t>Auxiliares.</a:t>
            </a:r>
          </a:p>
          <a:p>
            <a:pPr lvl="1"/>
            <a:endParaRPr lang="es-ES" dirty="0"/>
          </a:p>
        </p:txBody>
      </p:sp>
      <p:sp>
        <p:nvSpPr>
          <p:cNvPr id="7" name="6 CuadroTexto"/>
          <p:cNvSpPr txBox="1"/>
          <p:nvPr/>
        </p:nvSpPr>
        <p:spPr>
          <a:xfrm>
            <a:off x="6887599" y="1928802"/>
            <a:ext cx="2184995" cy="646331"/>
          </a:xfrm>
          <a:prstGeom prst="rect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 </a:t>
            </a:r>
            <a:r>
              <a:rPr lang="es-ES" dirty="0" smtClean="0">
                <a:solidFill>
                  <a:schemeClr val="bg1"/>
                </a:solidFill>
              </a:rPr>
              <a:t> + 80.000 </a:t>
            </a:r>
            <a:r>
              <a:rPr lang="es-ES" dirty="0" err="1" smtClean="0">
                <a:solidFill>
                  <a:schemeClr val="bg1"/>
                </a:solidFill>
              </a:rPr>
              <a:t>Gc</a:t>
            </a:r>
            <a:endParaRPr lang="es-ES" dirty="0" smtClean="0">
              <a:solidFill>
                <a:schemeClr val="bg1"/>
              </a:solidFill>
            </a:endParaRPr>
          </a:p>
          <a:p>
            <a:pPr algn="ctr"/>
            <a:r>
              <a:rPr lang="es-ES" dirty="0" smtClean="0">
                <a:solidFill>
                  <a:schemeClr val="bg1"/>
                </a:solidFill>
              </a:rPr>
              <a:t>+ 2.500 cuarteles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5715008" y="4286256"/>
            <a:ext cx="8572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dirty="0" smtClean="0"/>
              <a:t>797/</a:t>
            </a:r>
            <a:r>
              <a:rPr lang="es-ES" sz="1000" b="1" dirty="0" smtClean="0">
                <a:solidFill>
                  <a:srgbClr val="FF0000"/>
                </a:solidFill>
              </a:rPr>
              <a:t>665</a:t>
            </a:r>
            <a:r>
              <a:rPr lang="es-ES" sz="1000" dirty="0" smtClean="0"/>
              <a:t> </a:t>
            </a:r>
            <a:r>
              <a:rPr lang="es-ES" sz="1000" dirty="0" err="1" smtClean="0"/>
              <a:t>gcs</a:t>
            </a:r>
            <a:endParaRPr lang="es-ES" sz="1000" dirty="0" smtClean="0"/>
          </a:p>
          <a:p>
            <a:pPr algn="ctr"/>
            <a:r>
              <a:rPr lang="es-ES" sz="1000" dirty="0" smtClean="0"/>
              <a:t>4C- </a:t>
            </a:r>
            <a:r>
              <a:rPr lang="es-ES" sz="1000" b="1" dirty="0" smtClean="0">
                <a:solidFill>
                  <a:srgbClr val="FF0000"/>
                </a:solidFill>
              </a:rPr>
              <a:t>50</a:t>
            </a:r>
            <a:r>
              <a:rPr lang="es-ES" sz="1000" dirty="0" smtClean="0"/>
              <a:t>pto</a:t>
            </a:r>
            <a:endParaRPr lang="es-ES" sz="1000" dirty="0"/>
          </a:p>
        </p:txBody>
      </p:sp>
      <p:sp>
        <p:nvSpPr>
          <p:cNvPr id="9" name="8 CuadroTexto"/>
          <p:cNvSpPr txBox="1"/>
          <p:nvPr/>
        </p:nvSpPr>
        <p:spPr>
          <a:xfrm>
            <a:off x="5746886" y="3714752"/>
            <a:ext cx="696024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1000" b="1" dirty="0" smtClean="0">
                <a:solidFill>
                  <a:srgbClr val="FF0000"/>
                </a:solidFill>
              </a:rPr>
              <a:t>620</a:t>
            </a:r>
            <a:r>
              <a:rPr lang="es-ES" sz="1000" dirty="0" smtClean="0"/>
              <a:t> </a:t>
            </a:r>
            <a:r>
              <a:rPr lang="es-ES" sz="1000" dirty="0" err="1" smtClean="0"/>
              <a:t>gc</a:t>
            </a:r>
            <a:endParaRPr lang="es-ES" sz="1000" dirty="0" smtClean="0"/>
          </a:p>
          <a:p>
            <a:pPr algn="ctr"/>
            <a:r>
              <a:rPr lang="es-ES" sz="1000" dirty="0" smtClean="0"/>
              <a:t>3C-</a:t>
            </a:r>
            <a:r>
              <a:rPr lang="es-ES" sz="1000" b="1" dirty="0" smtClean="0">
                <a:solidFill>
                  <a:srgbClr val="FF0000"/>
                </a:solidFill>
              </a:rPr>
              <a:t>46</a:t>
            </a:r>
            <a:r>
              <a:rPr lang="es-ES" sz="1000" dirty="0" smtClean="0"/>
              <a:t> </a:t>
            </a:r>
            <a:r>
              <a:rPr lang="es-ES" sz="1000" dirty="0" err="1" smtClean="0"/>
              <a:t>pto</a:t>
            </a:r>
            <a:endParaRPr lang="es-ES" sz="1000" dirty="0" smtClean="0"/>
          </a:p>
          <a:p>
            <a:endParaRPr lang="es-ES" dirty="0"/>
          </a:p>
        </p:txBody>
      </p:sp>
      <p:sp>
        <p:nvSpPr>
          <p:cNvPr id="10" name="9 CuadroTexto"/>
          <p:cNvSpPr txBox="1"/>
          <p:nvPr/>
        </p:nvSpPr>
        <p:spPr>
          <a:xfrm>
            <a:off x="5643570" y="3243204"/>
            <a:ext cx="6960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1000" b="1" dirty="0" smtClean="0">
                <a:solidFill>
                  <a:srgbClr val="FF0000"/>
                </a:solidFill>
              </a:rPr>
              <a:t>557</a:t>
            </a:r>
            <a:r>
              <a:rPr lang="es-ES" sz="1000" dirty="0" smtClean="0">
                <a:solidFill>
                  <a:srgbClr val="FF0000"/>
                </a:solidFill>
              </a:rPr>
              <a:t> </a:t>
            </a:r>
            <a:r>
              <a:rPr lang="es-ES" sz="1000" dirty="0" err="1" smtClean="0"/>
              <a:t>gc</a:t>
            </a:r>
            <a:endParaRPr lang="es-ES" sz="1000" dirty="0" smtClean="0"/>
          </a:p>
          <a:p>
            <a:pPr algn="ctr"/>
            <a:r>
              <a:rPr lang="es-ES" sz="1000" dirty="0" smtClean="0"/>
              <a:t>3C-</a:t>
            </a:r>
            <a:r>
              <a:rPr lang="es-ES" sz="1000" b="1" dirty="0" smtClean="0">
                <a:solidFill>
                  <a:srgbClr val="FF0000"/>
                </a:solidFill>
              </a:rPr>
              <a:t>32</a:t>
            </a:r>
            <a:r>
              <a:rPr lang="es-ES" sz="1000" dirty="0" smtClean="0"/>
              <a:t> </a:t>
            </a:r>
            <a:r>
              <a:rPr lang="es-ES" sz="1000" dirty="0" err="1" smtClean="0"/>
              <a:t>pto</a:t>
            </a:r>
            <a:endParaRPr lang="es-ES" sz="1000" dirty="0"/>
          </a:p>
        </p:txBody>
      </p:sp>
      <p:sp>
        <p:nvSpPr>
          <p:cNvPr id="11" name="10 CuadroTexto"/>
          <p:cNvSpPr txBox="1"/>
          <p:nvPr/>
        </p:nvSpPr>
        <p:spPr>
          <a:xfrm>
            <a:off x="5129983" y="4243336"/>
            <a:ext cx="6960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1000" b="1" dirty="0" smtClean="0">
                <a:solidFill>
                  <a:srgbClr val="FF0000"/>
                </a:solidFill>
              </a:rPr>
              <a:t>994</a:t>
            </a:r>
            <a:r>
              <a:rPr lang="es-ES" sz="1000" b="1" dirty="0" smtClean="0"/>
              <a:t> </a:t>
            </a:r>
            <a:r>
              <a:rPr lang="es-ES" sz="1000" dirty="0" err="1" smtClean="0"/>
              <a:t>gc</a:t>
            </a:r>
            <a:endParaRPr lang="es-ES" sz="1000" dirty="0" smtClean="0"/>
          </a:p>
          <a:p>
            <a:pPr algn="ctr"/>
            <a:r>
              <a:rPr lang="es-ES" sz="1000" dirty="0" smtClean="0"/>
              <a:t>5C-</a:t>
            </a:r>
            <a:r>
              <a:rPr lang="es-ES" sz="1000" b="1" dirty="0" smtClean="0">
                <a:solidFill>
                  <a:srgbClr val="FF0000"/>
                </a:solidFill>
              </a:rPr>
              <a:t>62</a:t>
            </a:r>
            <a:r>
              <a:rPr lang="es-ES" sz="1000" dirty="0" smtClean="0"/>
              <a:t> </a:t>
            </a:r>
            <a:r>
              <a:rPr lang="es-ES" sz="1000" dirty="0" err="1" smtClean="0"/>
              <a:t>pto</a:t>
            </a:r>
            <a:endParaRPr lang="es-ES" sz="1000" dirty="0"/>
          </a:p>
        </p:txBody>
      </p:sp>
      <p:sp>
        <p:nvSpPr>
          <p:cNvPr id="12" name="11 CuadroTexto"/>
          <p:cNvSpPr txBox="1"/>
          <p:nvPr/>
        </p:nvSpPr>
        <p:spPr>
          <a:xfrm>
            <a:off x="4948531" y="3714752"/>
            <a:ext cx="6960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1000" b="1" dirty="0" smtClean="0">
                <a:solidFill>
                  <a:srgbClr val="FF0000"/>
                </a:solidFill>
              </a:rPr>
              <a:t>1218</a:t>
            </a:r>
            <a:r>
              <a:rPr lang="es-ES" sz="1000" dirty="0" smtClean="0"/>
              <a:t> </a:t>
            </a:r>
            <a:r>
              <a:rPr lang="es-ES" sz="1000" dirty="0" err="1" smtClean="0"/>
              <a:t>gc</a:t>
            </a:r>
            <a:endParaRPr lang="es-ES" sz="1000" dirty="0" smtClean="0"/>
          </a:p>
          <a:p>
            <a:pPr algn="ctr"/>
            <a:r>
              <a:rPr lang="es-ES" sz="1000" dirty="0" smtClean="0"/>
              <a:t>4C-</a:t>
            </a:r>
            <a:r>
              <a:rPr lang="es-ES" sz="1000" b="1" dirty="0" smtClean="0">
                <a:solidFill>
                  <a:srgbClr val="FF0000"/>
                </a:solidFill>
              </a:rPr>
              <a:t>72</a:t>
            </a:r>
            <a:r>
              <a:rPr lang="es-ES" sz="1000" dirty="0" smtClean="0"/>
              <a:t> </a:t>
            </a:r>
            <a:r>
              <a:rPr lang="es-ES" sz="1000" dirty="0" err="1" smtClean="0"/>
              <a:t>pto</a:t>
            </a:r>
            <a:endParaRPr lang="es-ES" sz="1000" dirty="0"/>
          </a:p>
        </p:txBody>
      </p:sp>
      <p:sp>
        <p:nvSpPr>
          <p:cNvPr id="13" name="12 CuadroTexto"/>
          <p:cNvSpPr txBox="1"/>
          <p:nvPr/>
        </p:nvSpPr>
        <p:spPr>
          <a:xfrm>
            <a:off x="7072330" y="4429132"/>
            <a:ext cx="1911805" cy="92333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s-ES" dirty="0" smtClean="0"/>
              <a:t>5 CMD – 19 C</a:t>
            </a:r>
          </a:p>
          <a:p>
            <a:r>
              <a:rPr lang="es-ES" dirty="0" smtClean="0"/>
              <a:t>212 PTO – 4054 </a:t>
            </a:r>
            <a:r>
              <a:rPr lang="es-ES" dirty="0" err="1" smtClean="0"/>
              <a:t>gc</a:t>
            </a:r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3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/>
      <p:bldP spid="7" grpId="0" animBg="1"/>
      <p:bldP spid="8" grpId="0"/>
      <p:bldP spid="9" grpId="0"/>
      <p:bldP spid="10" grpId="0"/>
      <p:bldP spid="11" grpId="0"/>
      <p:bldP spid="12" grpId="0"/>
      <p:bldP spid="13" grpId="0" animBg="1"/>
    </p:bldLst>
  </p:timing>
</p:sld>
</file>

<file path=ppt/theme/theme1.xml><?xml version="1.0" encoding="utf-8"?>
<a:theme xmlns:a="http://schemas.openxmlformats.org/drawingml/2006/main" name="Tema de Office">
  <a:themeElements>
    <a:clrScheme name="Aspecto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1286</TotalTime>
  <Words>1202</Words>
  <Application>Microsoft Office PowerPoint</Application>
  <PresentationFormat>Presentación en pantalla (4:3)</PresentationFormat>
  <Paragraphs>221</Paragraphs>
  <Slides>21</Slides>
  <Notes>21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21</vt:i4>
      </vt:variant>
    </vt:vector>
  </HeadingPairs>
  <TitlesOfParts>
    <vt:vector size="22" baseType="lpstr">
      <vt:lpstr>Tema de Office</vt:lpstr>
      <vt:lpstr>La Guardia Civil y las Entidades Locales. Prevención y Seguridad</vt:lpstr>
      <vt:lpstr>La Guardia Civil y las Entidades Locales. Prevención y Seguridad ¿QUÉ ES LA GUARDIA CIVIL?</vt:lpstr>
      <vt:lpstr>La Guardia Civil y las Entidades Locales. Prevención y Seguridad ¿QUÉ ES LA GUARDIA CIVIL?</vt:lpstr>
      <vt:lpstr>La Guardia Civil y las Entidades Locales. Prevención y Seguridad ¿QUÉ ES LA GUARDIA CIVIL?</vt:lpstr>
      <vt:lpstr>La Guardia Civil y las Entidades Locales. Prevención y Seguridad ¿QUÉ ES LA GUARDIA CIVIL?</vt:lpstr>
      <vt:lpstr>La Guardia Civil y las Entidades Locales. Prevención y Seguridad ¿QUÉ ES LA GUARDIA CIVIL?  Referencias históricas </vt:lpstr>
      <vt:lpstr>La Guardia Civil y las Entidades Locales. Prevención y Seguridad ¿QUÉ ES LA GUARDIA CIVIL? ESTRUCTURA – Organización CENTRAL</vt:lpstr>
      <vt:lpstr>La Guardia Civil y las Entidades Locales. Prevención y Seguridad ¿QUÉ ES LA GUARDIA CIVIL?  ESTRUCTURA – Organización CENTRAL </vt:lpstr>
      <vt:lpstr>La Guardia Civil y las Entidades Locales. Prevención y Seguridad ¿QUÉ ES LA GUARDIA CIVIL? ESTRUCTURA – Organización PERIFÉRICA</vt:lpstr>
      <vt:lpstr>La Guardia Civil y las Entidades Locales. Prevención y Seguridad ¿QUÉ ES LA GUARDIA CIVIL? ESTRUCTURA – Organización PERIFÉRICA</vt:lpstr>
      <vt:lpstr>La Guardia Civil y las Entidades Locales. Prevención y Seguridad SEGURIDAD CIUDADANA SEGURIDAD NACIONAL </vt:lpstr>
      <vt:lpstr>La Guardia Civil y las Entidades Locales. Prevención y Seguridad SEGURIDAD CIUDADANA SEGURIDAD NACIONAL </vt:lpstr>
      <vt:lpstr>La Guardia Civil y las Entidades Locales. Prevención y Seguridad SEGURIDAD CIUDADANA SEGURIDAD PÚBLICA / LO 2/86 </vt:lpstr>
      <vt:lpstr>La Guardia Civil y las Entidades Locales. Prevención y Seguridad SEGURIDAD CIUDADANA SEGURIDAD PÚBLICA / LO 2/86 </vt:lpstr>
      <vt:lpstr>La Guardia Civil y las Entidades Locales. Prevención y Seguridad SEGURIDAD CIUDADANA SEGURIDAD PÚBLICA / LO 2/86 </vt:lpstr>
      <vt:lpstr>La Guardia Civil y las Entidades Locales. Prevención y Seguridad SEGURIDAD CIUDADANA SEGURIDAD PÚBLICA / LO 2/86 </vt:lpstr>
      <vt:lpstr>La Guardia Civil y las Entidades Locales. Prevención y Seguridad SEGURIDAD CIUDADANA SEGURIDAD PÚBLICA / LO 2/86 </vt:lpstr>
      <vt:lpstr>La Guardia Civil y las Entidades Locales. Prevención y Seguridad SEGURIDAD CIUDADANA LA PREVENCIÓN </vt:lpstr>
      <vt:lpstr>La Guardia Civil y las Entidades Locales. Prevención y Seguridad SEGURIDAD CIUDADANA RELACIONES INSTITUCIONALES </vt:lpstr>
      <vt:lpstr>La Guardia Civil y las Entidades Locales. Prevención y Seguridad SEGURIDAD CIUDADANA  RELACIONES INSTITUCIONALES   </vt:lpstr>
      <vt:lpstr>La Guardia Civil y las Entidades Locales. Prevención y Seguridad SEGURIDAD CIUDADANA  RELACIONES INSTITUCIONALES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TONO</dc:creator>
  <cp:lastModifiedBy>Fermin F.</cp:lastModifiedBy>
  <cp:revision>131</cp:revision>
  <dcterms:created xsi:type="dcterms:W3CDTF">2015-04-07T10:02:08Z</dcterms:created>
  <dcterms:modified xsi:type="dcterms:W3CDTF">2015-04-20T07:03:30Z</dcterms:modified>
</cp:coreProperties>
</file>