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2" r:id="rId2"/>
    <p:sldId id="283" r:id="rId3"/>
    <p:sldId id="285" r:id="rId4"/>
    <p:sldId id="287" r:id="rId5"/>
    <p:sldId id="288" r:id="rId6"/>
    <p:sldId id="286" r:id="rId7"/>
    <p:sldId id="289" r:id="rId8"/>
    <p:sldId id="290" r:id="rId9"/>
    <p:sldId id="291" r:id="rId10"/>
    <p:sldId id="292" r:id="rId11"/>
    <p:sldId id="293" r:id="rId12"/>
    <p:sldId id="294" r:id="rId13"/>
    <p:sldId id="296" r:id="rId14"/>
    <p:sldId id="297" r:id="rId15"/>
    <p:sldId id="295" r:id="rId16"/>
    <p:sldId id="298" r:id="rId17"/>
    <p:sldId id="299" r:id="rId18"/>
  </p:sldIdLst>
  <p:sldSz cx="10080625" cy="5670550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68A74C8-0BB5-412F-9931-7250E9964C4A}" styleName="">
    <a:wholeTbl>
      <a:tcStyle>
        <a:tcBdr/>
      </a:tcStyle>
    </a:wholeTbl>
    <a:band1H>
      <a:tcStyle>
        <a:tcBdr/>
      </a:tcStyle>
    </a:band1H>
    <a:band1V>
      <a:tcStyle>
        <a:tcBdr/>
      </a:tcStyle>
    </a:band1V>
    <a:lastCol>
      <a:tcStyle>
        <a:tcBdr/>
      </a:tcStyle>
    </a:lastCol>
    <a:firstCol>
      <a:tcStyle>
        <a:tcBdr/>
      </a:tcStyle>
    </a:firstCol>
    <a:lastRow>
      <a:tcStyle>
        <a:tcBdr/>
      </a:tcStyle>
    </a:lastRow>
    <a:firstRow>
      <a:tcStyle>
        <a:tcBdr/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B107564-AEAE-060A-323D-2EB70433F76F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none" lIns="83416" tIns="41703" rIns="83416" bIns="41703" anchor="t" anchorCtr="0" compatLnSpc="0">
            <a:noAutofit/>
          </a:bodyPr>
          <a:lstStyle/>
          <a:p>
            <a:pPr defTabSz="84746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300">
              <a:solidFill>
                <a:srgbClr val="000000"/>
              </a:solidFill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880576A-EB56-BE75-4075-C0E428581EB4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47652" y="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none" lIns="83416" tIns="41703" rIns="83416" bIns="41703" anchor="t" anchorCtr="0" compatLnSpc="0">
            <a:noAutofit/>
          </a:bodyPr>
          <a:lstStyle/>
          <a:p>
            <a:pPr algn="r" defTabSz="84746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300">
              <a:solidFill>
                <a:srgbClr val="000000"/>
              </a:solidFill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976DEA5-A2E2-9C6C-00E5-57FBEEA8C087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43198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none" lIns="83416" tIns="41703" rIns="83416" bIns="41703" anchor="b" anchorCtr="0" compatLnSpc="0">
            <a:noAutofit/>
          </a:bodyPr>
          <a:lstStyle/>
          <a:p>
            <a:pPr defTabSz="84746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300">
              <a:solidFill>
                <a:srgbClr val="000000"/>
              </a:solidFill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AEBA2F-3AAA-320E-D33C-E25EC5F89EEE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none" lIns="83416" tIns="41703" rIns="83416" bIns="41703" anchor="b" anchorCtr="0" compatLnSpc="0">
            <a:noAutofit/>
          </a:bodyPr>
          <a:lstStyle/>
          <a:p>
            <a:pPr algn="r" defTabSz="84746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F9888D8-B229-42A9-98F9-848A2EC7CC50}" type="slidenum">
              <a:rPr lang="es-ES" sz="1300">
                <a:solidFill>
                  <a:srgbClr val="000000"/>
                </a:solidFill>
                <a:latin typeface="Liberation Sans" pitchFamily="18"/>
                <a:ea typeface="Microsoft YaHei" pitchFamily="2"/>
                <a:cs typeface="Arial" pitchFamily="2"/>
              </a:rPr>
              <a:pPr algn="r" defTabSz="847466" hangingPunct="0"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‹Nº›</a:t>
            </a:fld>
            <a:endParaRPr lang="es-ES" sz="1300">
              <a:solidFill>
                <a:srgbClr val="000000"/>
              </a:solidFill>
              <a:latin typeface="Liberation Sans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323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7FC47E5-944B-4D88-4136-3C277BEFE08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55650"/>
            <a:ext cx="6613525" cy="37211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A225E48-BBCE-33A4-9C0E-1F7117F307FB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79796" y="4715824"/>
            <a:ext cx="5438050" cy="446744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s-ES"/>
          </a:p>
        </p:txBody>
      </p:sp>
      <p:sp>
        <p:nvSpPr>
          <p:cNvPr id="4" name="Marcador de encabezado 3">
            <a:extLst>
              <a:ext uri="{FF2B5EF4-FFF2-40B4-BE49-F238E27FC236}">
                <a16:creationId xmlns:a16="http://schemas.microsoft.com/office/drawing/2014/main" id="{7901EF58-A825-9464-4FC3-122BF858156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84746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3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2B17F23-FBA0-C36D-665F-F557CC921B08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47652" y="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84746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3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F291CE6-B644-22CD-0DA9-BFD2DCCF1C12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43198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84746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3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48227C-6FC9-2884-9681-D5B0AD1D9D2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84746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3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C2C6D9CA-1B39-45FE-A24F-1DA41AD0046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407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s-ES" sz="2000" b="0" i="0" u="none" strike="noStrike" kern="1200" cap="none" spc="0" baseline="0">
        <a:solidFill>
          <a:srgbClr val="000000"/>
        </a:solidFill>
        <a:highlight>
          <a:scrgbClr r="0" g="0" b="0">
            <a:alpha val="0"/>
          </a:scrgbClr>
        </a:highlight>
        <a:uFillTx/>
        <a:latin typeface="Liberation Sans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6982F138-CD78-5717-E321-88E2991BE822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2F347E0-8D8A-4F29-BC41-EC46861A8EA6}" type="slidenum">
              <a:rPr lang="es-ES" sz="1300">
                <a:solidFill>
                  <a:srgbClr val="000000"/>
                </a:solidFill>
                <a:latin typeface="Liberation Serif" pitchFamily="18"/>
                <a:ea typeface="Segoe UI" pitchFamily="2"/>
                <a:cs typeface="Tahoma" pitchFamily="2"/>
              </a:rPr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5AE939FB-7935-3F01-47CF-BBDF44CB63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7FEF15EE-DCDA-BC80-3E4D-CB2D5476907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3486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6076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659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452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864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4393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63001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135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73D7E625-4ACF-288B-F536-D1DE3B1B6E34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A314B2D-AAFE-42A0-B7F6-8F52D6F77C25}" type="slidenum">
              <a:rPr lang="es-ES" sz="1300">
                <a:solidFill>
                  <a:srgbClr val="000000"/>
                </a:solidFill>
                <a:latin typeface="Liberation Serif" pitchFamily="18"/>
                <a:ea typeface="Segoe UI" pitchFamily="2"/>
                <a:cs typeface="Tahoma" pitchFamily="2"/>
              </a:rPr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4AEA5564-E142-D655-BAAC-AE4722EDA9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A1FE4971-64EB-94AB-240F-DEA97B92C3A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rPr lang="es-ES" sz="1300">
                <a:solidFill>
                  <a:srgbClr val="000000"/>
                </a:solidFill>
                <a:latin typeface="Liberation Serif" pitchFamily="18"/>
                <a:ea typeface="Segoe UI" pitchFamily="2"/>
                <a:cs typeface="Tahoma" pitchFamily="2"/>
              </a:rPr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6080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522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BB3373AB-9C56-39D6-52BC-D3E9AC08A2E5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6D04581-0F12-4750-B258-93A49B81C6C1}" type="slidenum">
              <a:rPr lang="es-ES" sz="1300">
                <a:solidFill>
                  <a:srgbClr val="000000"/>
                </a:solidFill>
                <a:latin typeface="Liberation Serif" pitchFamily="18"/>
                <a:ea typeface="Segoe UI" pitchFamily="2"/>
                <a:cs typeface="Tahoma" pitchFamily="2"/>
              </a:rPr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22911A42-0E91-A77E-B312-5BC3EEA329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8A34C845-B578-E781-B5A4-5446531D9D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BB3373AB-9C56-39D6-52BC-D3E9AC08A2E5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6D04581-0F12-4750-B258-93A49B81C6C1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22911A42-0E91-A77E-B312-5BC3EEA329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8A34C845-B578-E781-B5A4-5446531D9D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52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263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EB4671EC-2A87-05F8-2A0D-42583C06AD76}"/>
              </a:ext>
            </a:extLst>
          </p:cNvPr>
          <p:cNvSpPr txBox="1"/>
          <p:nvPr/>
        </p:nvSpPr>
        <p:spPr>
          <a:xfrm>
            <a:off x="3847652" y="9431981"/>
            <a:ext cx="2949998" cy="4960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84746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91F6CB8-E321-4EDB-9CB9-F85D8C659EF8}" type="slidenum">
              <a:pPr algn="r" defTabSz="847466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es-ES" sz="13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0E3A8F58-44FF-4DB7-AA9B-CF992B852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755650"/>
            <a:ext cx="6613525" cy="37211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61D12724-0C07-3CEF-654D-32B8199DAF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796" y="4715825"/>
            <a:ext cx="5438050" cy="318260"/>
          </a:xfr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5689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184070-D598-67FD-5968-82D6165CA5A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260472" y="928692"/>
            <a:ext cx="7559673" cy="1973266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C930BB5-BC0D-5A1E-B36D-5E056198E4D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260472" y="2978145"/>
            <a:ext cx="7559673" cy="137000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11E584-DE31-063C-2E62-F0F7E5BFE5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8B1664-687C-B051-45C5-AD0758D9442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91E644-5BA5-728C-0FA0-BB4B6777DA2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8434A9-BF7A-44EB-A1CF-C3D0DB8635A9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67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CF7A3C-9905-1E6F-0CD0-8AD83D91E26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DA769E-B3B0-31D3-04A3-7CA31B7CC28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0EF11C-DE3E-3B5D-D8B8-5E522A4D7BE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8F8C91-1897-A3ED-5915-39AA922C44F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390721-04FD-5DEB-B5D3-FF1B1260C2E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34136-CC1A-43DF-9D36-C5A080A63C4D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904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FA45D11-14F3-82C4-0B69-A4CBBBF635C3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7308854" y="225427"/>
            <a:ext cx="2266953" cy="4389440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C7861D-A08F-E5EB-1872-57458EC9BE95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503240" y="225427"/>
            <a:ext cx="6653210" cy="43894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17B1A5-6BA1-99DE-C597-D9814735870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46FBC6-2E78-CB23-2D05-A7825AB432F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A9ECE2-92A8-B81D-8F31-CE368F7DBF6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EA130E-862C-47C2-9E00-C1E271A001DB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049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EFF623-4F8D-97B1-1535-05ACC98BA40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FDC5B7-5095-0F9F-8E78-C6669A557DF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2757E9-F3EE-D3F4-8B95-4AA044DE89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B8CD76-4194-65B6-E468-87FC10BC631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BE3BBE-BD81-5111-2258-A3B3FAF6B98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5EBC45-77E3-49B4-BD12-07450916A5EE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55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1644D-AB84-CA74-AAB5-0326FC21C1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7391" y="1414467"/>
            <a:ext cx="8694736" cy="235743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EA4A8E-D979-A6E1-9C85-2845826F86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7391" y="3794129"/>
            <a:ext cx="8694736" cy="1241426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317D5E-1660-A442-8325-A45B4BD9E81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56523B-A473-BC08-2682-E25C84F17FA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29B7E5-D509-8D6D-558A-4DCFCBF1CE7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D6D802-D5CB-4836-9143-4A5EAC6B394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45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00A65E-A2A7-7BCF-F8AF-5BACC561138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2BCEF5-C189-45C0-1F57-38C7A96D0CD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03240" y="1327151"/>
            <a:ext cx="4459291" cy="328771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45C2637-9B30-C222-F45C-864B9375474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14925" y="1327151"/>
            <a:ext cx="4460872" cy="328771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D5BD29-0260-8A57-AB8C-35AC02C71FB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056B0D0-419A-9A75-D05A-07A7B21BD60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D298DB-9110-A4A2-31F8-4392CBDCE3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9B0AD7-76CC-4622-ADA1-95D51B4A866C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323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AA761-6CAA-695D-0A72-4362B07292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3736" y="301623"/>
            <a:ext cx="8694736" cy="10969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8E9D2A-90D9-9E9C-C664-816B8E0041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3736" y="1390646"/>
            <a:ext cx="4265611" cy="681035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F247892-A2BE-BA06-5CC3-C8E99C46DB0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93736" y="2071692"/>
            <a:ext cx="4265611" cy="304641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83DF0EE-A501-1F1C-DBC9-D1EBACB4385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103815" y="1390646"/>
            <a:ext cx="4284658" cy="681035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02097C0-8353-56E2-5BDD-CAAC3A214DCC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103815" y="2071692"/>
            <a:ext cx="4284658" cy="304641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09FD70B-A6B7-DFA9-F9DB-F4E8C75D1EF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AFE2C1F-7493-13B9-5F08-A3B8E11799F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99DA72A-1363-3982-C233-DC4A46C26B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0431DD-635C-4F6E-9032-EFA56D4CB761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22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19124-69C0-E432-D697-71F9B0382A6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43A99B8-1945-C200-E283-6F3D08FA601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984E9B6-0C2B-8DA1-20DC-30DB3311FEB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7ADAB21-371A-2008-8DB2-DAC0A0236DD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150EA0-CA40-4241-9DA7-676E59D0BFBA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227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40AA805-3135-59F4-6438-58E1ABFC090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FC22B9B-6BE5-BD85-A8C7-AC240627C36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43EEB56-4945-3855-85EF-3FAE01151C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FF3604-4279-4315-BE22-3C395655B607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281987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6F78ED-AF43-85E2-E7D0-B8B14D840C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3736" y="377820"/>
            <a:ext cx="3251204" cy="1323978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209AEF-232A-E96A-64EA-B4484F36965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286249" y="815973"/>
            <a:ext cx="5102223" cy="4030666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E91A43-A91D-6085-C0E6-C1FCEDE5567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93736" y="1701798"/>
            <a:ext cx="3251204" cy="315118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6F9AE2-9373-17AE-4CD6-F700E30E332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0D5997-BF5B-4C7D-E8D9-C286372B511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D464A2-C5A2-03E8-0E6A-59C70A3C78E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2B6CBC-4CB0-4991-B20D-78C62849B3B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22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B31EF2-872E-BC7F-A6FA-04C82FDD7F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3736" y="377820"/>
            <a:ext cx="3251204" cy="1323978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252A520-DE03-2355-DDED-CCD63527053D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286249" y="815973"/>
            <a:ext cx="5102223" cy="4030666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7CE1DF-58D3-98A6-6BF4-1A875F9C4B6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93736" y="1701798"/>
            <a:ext cx="3251204" cy="315118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75018B-EC0E-4B45-0731-ACA628F37F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01EF5FC-7B82-F746-8DAD-B67999387DF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48520A-243A-C700-3F24-DF9A6DD51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EA8CE4-0307-416E-88BD-2EFFB4A82474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570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910F28-0443-DD88-702D-814F5642A5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8" y="226076"/>
            <a:ext cx="9071643" cy="9464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0983E5-345D-A28F-DBB2-0F00CA5CEE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8" y="1326602"/>
            <a:ext cx="9071643" cy="32882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8535C3-5B96-30B7-5B84-A33A8431961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8" y="5165281"/>
            <a:ext cx="2348279" cy="3906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DB6164-26ED-9CC9-1DD0-0D14AB7D201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1" y="5165281"/>
            <a:ext cx="3194995" cy="3906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>
            <a:no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3FB984-726F-687D-E389-40AA92C1834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2" y="5165281"/>
            <a:ext cx="2348279" cy="3906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4D9E5D07-82CE-41A5-A6EF-E6904E1B4A84}" type="slidenum"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4400" b="0" i="0" u="none" strike="noStrike" kern="1200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uFillTx/>
          <a:latin typeface="Liberation Sans" pitchFamily="18"/>
          <a:ea typeface="Microsoft YaHei" pitchFamily="2"/>
          <a:cs typeface="Arial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1415"/>
        </a:spcBef>
        <a:spcAft>
          <a:spcPts val="0"/>
        </a:spcAft>
        <a:buNone/>
        <a:tabLst/>
        <a:defRPr lang="es-ES" sz="3200" b="0" i="0" u="none" strike="noStrike" kern="1200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uFillTx/>
          <a:latin typeface="Liberation Sans" pitchFamily="18"/>
          <a:ea typeface="Microsoft YaHei" pitchFamily="2"/>
          <a:cs typeface="Arial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adalajara.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D9E5591E-771C-EEF0-FFEB-FAA4C20D49F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118" y="1947"/>
            <a:ext cx="10080738" cy="567169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9A2E5ED-CC93-6771-00B5-3DF3FD12E7A5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FFFFF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C53B8B71-C264-38DA-D704-CFCCAB08BFDE}"/>
              </a:ext>
            </a:extLst>
          </p:cNvPr>
          <p:cNvSpPr txBox="1"/>
          <p:nvPr/>
        </p:nvSpPr>
        <p:spPr>
          <a:xfrm>
            <a:off x="3906865" y="358188"/>
            <a:ext cx="1356667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 dirty="0">
                <a:solidFill>
                  <a:srgbClr val="FFFFF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</a:p>
        </p:txBody>
      </p:sp>
      <p:sp>
        <p:nvSpPr>
          <p:cNvPr id="5" name="Título 5">
            <a:extLst>
              <a:ext uri="{FF2B5EF4-FFF2-40B4-BE49-F238E27FC236}">
                <a16:creationId xmlns:a16="http://schemas.microsoft.com/office/drawing/2014/main" id="{C2BFBAEF-0944-47E8-E7CA-9D7C88C5FC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79150" y="1372962"/>
            <a:ext cx="7823606" cy="3539174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5500"/>
              </a:lnSpc>
            </a:pPr>
            <a:r>
              <a:rPr lang="es-ES" sz="5579" dirty="0">
                <a:solidFill>
                  <a:srgbClr val="FFFFFF"/>
                </a:solidFill>
                <a:latin typeface="Acumin Pro ExtraCondensed Black" pitchFamily="34"/>
              </a:rPr>
              <a:t>INNOVACIÓN TECNOLÓGICA EN LA ADMINISTRACIÓN LOCAL DE CASTILLA-LA MANCHA</a:t>
            </a:r>
            <a:br>
              <a:rPr lang="es-ES" sz="5579" dirty="0">
                <a:solidFill>
                  <a:srgbClr val="FFFFFF"/>
                </a:solidFill>
                <a:latin typeface="Acumin Pro ExtraCondensed Black" pitchFamily="34"/>
              </a:rPr>
            </a:br>
            <a:endParaRPr lang="es-ES" sz="5579" dirty="0">
              <a:solidFill>
                <a:srgbClr val="FFFFFF"/>
              </a:solidFill>
              <a:latin typeface="Acumin Pro ExtraCondensed Black" pitchFamily="34"/>
            </a:endParaRPr>
          </a:p>
        </p:txBody>
      </p:sp>
      <p:sp>
        <p:nvSpPr>
          <p:cNvPr id="6" name="CuadroTexto 7">
            <a:extLst>
              <a:ext uri="{FF2B5EF4-FFF2-40B4-BE49-F238E27FC236}">
                <a16:creationId xmlns:a16="http://schemas.microsoft.com/office/drawing/2014/main" id="{92F9EBF6-66C2-9799-F1DA-93B9640F68EA}"/>
              </a:ext>
            </a:extLst>
          </p:cNvPr>
          <p:cNvSpPr txBox="1"/>
          <p:nvPr/>
        </p:nvSpPr>
        <p:spPr>
          <a:xfrm>
            <a:off x="355619" y="5127662"/>
            <a:ext cx="152741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27070" y="637600"/>
            <a:ext cx="4685797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Ciudades Inteligentes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27070" y="1138006"/>
            <a:ext cx="3314018" cy="45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22967" y="5135407"/>
            <a:ext cx="183324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10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19440" y="1390629"/>
            <a:ext cx="4527754" cy="21783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Transporte Urbano de Viajeros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Aparcamientos Inteligentes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Recogida de Residuos Solidos Urbanos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Sistema de Alumbrado Público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Parques y Jardines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Herramienta “</a:t>
            </a:r>
            <a:r>
              <a:rPr lang="es-ES" sz="1000" dirty="0" err="1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SmartGuadalajara</a:t>
            </a: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” 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Forma libre: forma 9">
            <a:extLst>
              <a:ext uri="{FF2B5EF4-FFF2-40B4-BE49-F238E27FC236}">
                <a16:creationId xmlns:a16="http://schemas.microsoft.com/office/drawing/2014/main" id="{0E834401-8C59-640E-D963-B96B972A6FCC}"/>
              </a:ext>
            </a:extLst>
          </p:cNvPr>
          <p:cNvSpPr/>
          <p:nvPr/>
        </p:nvSpPr>
        <p:spPr>
          <a:xfrm>
            <a:off x="5184058" y="4587752"/>
            <a:ext cx="4522233" cy="6233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A57E544-94A0-ADB6-C7F6-FD760EBC2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092" y="2796980"/>
            <a:ext cx="3118199" cy="154811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C7BE82A-F4AD-33BF-241D-C2847A258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5758" y="680932"/>
            <a:ext cx="2399720" cy="195875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4099581-703E-8BCD-2AC4-A8C4A8C168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07" y="3158155"/>
            <a:ext cx="3977425" cy="2061365"/>
          </a:xfrm>
          <a:prstGeom prst="rect">
            <a:avLst/>
          </a:prstGeom>
        </p:spPr>
      </p:pic>
      <p:pic>
        <p:nvPicPr>
          <p:cNvPr id="16" name="Imagen 15" descr="Una señal de tránsito">
            <a:extLst>
              <a:ext uri="{FF2B5EF4-FFF2-40B4-BE49-F238E27FC236}">
                <a16:creationId xmlns:a16="http://schemas.microsoft.com/office/drawing/2014/main" id="{B369F1D9-4E88-5DD5-89F6-81FA71292C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168" y="3388581"/>
            <a:ext cx="2068043" cy="1037155"/>
          </a:xfrm>
          <a:prstGeom prst="rect">
            <a:avLst/>
          </a:prstGeom>
        </p:spPr>
      </p:pic>
      <p:pic>
        <p:nvPicPr>
          <p:cNvPr id="19" name="Imagen 18" descr="Un letrero de color negro&#10;&#10;Descripción generada automáticamente con confianza media">
            <a:extLst>
              <a:ext uri="{FF2B5EF4-FFF2-40B4-BE49-F238E27FC236}">
                <a16:creationId xmlns:a16="http://schemas.microsoft.com/office/drawing/2014/main" id="{D5634F81-46C4-DF6C-7756-D81ED9A46D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204" y="984342"/>
            <a:ext cx="1990981" cy="132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655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27070" y="637600"/>
            <a:ext cx="4685797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 err="1">
                <a:solidFill>
                  <a:srgbClr val="82235F"/>
                </a:solidFill>
                <a:latin typeface="Acumin Pro ExtraCondensed Black" pitchFamily="34"/>
              </a:rPr>
              <a:t>GeoPortal</a:t>
            </a: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 (www.guadalajara.es)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27070" y="1138006"/>
            <a:ext cx="3314018" cy="45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48230" y="5135407"/>
            <a:ext cx="158061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11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625656" y="1437933"/>
            <a:ext cx="4527754" cy="16141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Callejero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Visor Turístico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Movilidad Urbana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27CAE8A-B829-C2F9-8832-078CDB3A9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466" y="2835275"/>
            <a:ext cx="968563" cy="98743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31FCDC0-9F79-FCBD-F12F-8F0C71972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8618" y="1390629"/>
            <a:ext cx="5677674" cy="3605013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B7B684B0-382E-F640-3AC7-85349CBAB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621" y="4276899"/>
            <a:ext cx="3877997" cy="51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936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27327" y="5135407"/>
            <a:ext cx="178964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12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86DD87D-3008-52A0-D425-E76FA17CC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68" y="1153297"/>
            <a:ext cx="8005547" cy="4440666"/>
          </a:xfrm>
          <a:prstGeom prst="rect">
            <a:avLst/>
          </a:prstGeom>
        </p:spPr>
      </p:pic>
      <p:sp>
        <p:nvSpPr>
          <p:cNvPr id="15" name="Título 2">
            <a:extLst>
              <a:ext uri="{FF2B5EF4-FFF2-40B4-BE49-F238E27FC236}">
                <a16:creationId xmlns:a16="http://schemas.microsoft.com/office/drawing/2014/main" id="{EC411B02-DF49-7B9F-6221-42F761167C31}"/>
              </a:ext>
            </a:extLst>
          </p:cNvPr>
          <p:cNvSpPr txBox="1">
            <a:spLocks/>
          </p:cNvSpPr>
          <p:nvPr/>
        </p:nvSpPr>
        <p:spPr>
          <a:xfrm>
            <a:off x="411622" y="510917"/>
            <a:ext cx="4685797" cy="490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  <a:cs typeface="Arial" pitchFamily="2"/>
              </a:defRPr>
            </a:lvl1pPr>
          </a:lstStyle>
          <a:p>
            <a:pPr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Contenedores</a:t>
            </a:r>
          </a:p>
        </p:txBody>
      </p:sp>
    </p:spTree>
    <p:extLst>
      <p:ext uri="{BB962C8B-B14F-4D97-AF65-F5344CB8AC3E}">
        <p14:creationId xmlns:p14="http://schemas.microsoft.com/office/powerpoint/2010/main" val="3068327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26173" y="5135407"/>
            <a:ext cx="180118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13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7DF0DC2-EC86-DAC3-0F6C-A0217EDF1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065" y="1000988"/>
            <a:ext cx="8226708" cy="4405718"/>
          </a:xfrm>
          <a:prstGeom prst="rect">
            <a:avLst/>
          </a:prstGeom>
        </p:spPr>
      </p:pic>
      <p:sp>
        <p:nvSpPr>
          <p:cNvPr id="15" name="Título 2">
            <a:extLst>
              <a:ext uri="{FF2B5EF4-FFF2-40B4-BE49-F238E27FC236}">
                <a16:creationId xmlns:a16="http://schemas.microsoft.com/office/drawing/2014/main" id="{EC411B02-DF49-7B9F-6221-42F761167C31}"/>
              </a:ext>
            </a:extLst>
          </p:cNvPr>
          <p:cNvSpPr txBox="1">
            <a:spLocks/>
          </p:cNvSpPr>
          <p:nvPr/>
        </p:nvSpPr>
        <p:spPr>
          <a:xfrm>
            <a:off x="411622" y="510917"/>
            <a:ext cx="4685797" cy="490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  <a:cs typeface="Arial" pitchFamily="2"/>
              </a:defRPr>
            </a:lvl1pPr>
          </a:lstStyle>
          <a:p>
            <a:pPr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Arbolado</a:t>
            </a:r>
          </a:p>
        </p:txBody>
      </p:sp>
    </p:spTree>
    <p:extLst>
      <p:ext uri="{BB962C8B-B14F-4D97-AF65-F5344CB8AC3E}">
        <p14:creationId xmlns:p14="http://schemas.microsoft.com/office/powerpoint/2010/main" val="3949930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4045140" y="340292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22903" y="5135407"/>
            <a:ext cx="183388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14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7CBCAD9-7CF7-87BD-698C-2ABEB7A57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439" y="953642"/>
            <a:ext cx="8111966" cy="4678450"/>
          </a:xfrm>
          <a:prstGeom prst="rect">
            <a:avLst/>
          </a:prstGeom>
        </p:spPr>
      </p:pic>
      <p:sp>
        <p:nvSpPr>
          <p:cNvPr id="15" name="Título 2">
            <a:extLst>
              <a:ext uri="{FF2B5EF4-FFF2-40B4-BE49-F238E27FC236}">
                <a16:creationId xmlns:a16="http://schemas.microsoft.com/office/drawing/2014/main" id="{EC411B02-DF49-7B9F-6221-42F761167C31}"/>
              </a:ext>
            </a:extLst>
          </p:cNvPr>
          <p:cNvSpPr txBox="1">
            <a:spLocks/>
          </p:cNvSpPr>
          <p:nvPr/>
        </p:nvSpPr>
        <p:spPr>
          <a:xfrm>
            <a:off x="411622" y="510917"/>
            <a:ext cx="4685797" cy="490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  <a:cs typeface="Arial" pitchFamily="2"/>
              </a:defRPr>
            </a:lvl1pPr>
          </a:lstStyle>
          <a:p>
            <a:pPr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Señalización Viaria</a:t>
            </a:r>
          </a:p>
        </p:txBody>
      </p:sp>
    </p:spTree>
    <p:extLst>
      <p:ext uri="{BB962C8B-B14F-4D97-AF65-F5344CB8AC3E}">
        <p14:creationId xmlns:p14="http://schemas.microsoft.com/office/powerpoint/2010/main" val="1706057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661652" y="322242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53550" y="5135407"/>
            <a:ext cx="152741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2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BCE1E40C-96D8-D3D8-2D4F-01031CA861CC}"/>
              </a:ext>
            </a:extLst>
          </p:cNvPr>
          <p:cNvSpPr txBox="1">
            <a:spLocks/>
          </p:cNvSpPr>
          <p:nvPr/>
        </p:nvSpPr>
        <p:spPr>
          <a:xfrm>
            <a:off x="448911" y="533917"/>
            <a:ext cx="4685797" cy="4900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  <a:cs typeface="Arial" pitchFamily="2"/>
              </a:defRPr>
            </a:lvl1pPr>
          </a:lstStyle>
          <a:p>
            <a:pPr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Movilidad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B48969-D2DC-A9F6-9DD6-E77491466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33" y="1086338"/>
            <a:ext cx="9287953" cy="422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184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20461"/>
            <a:ext cx="4685797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Proyectos Europeos “NEXT GENERATION”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89820" y="1508091"/>
            <a:ext cx="4123225" cy="45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4082011" y="328673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22390" y="5135407"/>
            <a:ext cx="183901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16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97879" y="1981077"/>
            <a:ext cx="7165998" cy="13320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2020 - 2022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1. Centro de Operaciones de Ciberseguridad (COCS) y Adecuación al Esquema Nacional de Seguridad (ENS)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2. Digitalización de los puestos de trabajo e implantación del teletrabajo en el Ayuntamiento de Guadalajara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6382FA3-08CB-3C13-00B9-AA2201B00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4729" y="3532301"/>
            <a:ext cx="5781620" cy="98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28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330131" y="1527456"/>
            <a:ext cx="4685797" cy="545086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3600" dirty="0">
                <a:solidFill>
                  <a:srgbClr val="82235F"/>
                </a:solidFill>
                <a:latin typeface="Acumin Pro ExtraCondensed Black" pitchFamily="34"/>
              </a:rPr>
              <a:t>GRACIAS </a:t>
            </a: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20634" y="355038"/>
            <a:ext cx="1356657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29701" y="5135407"/>
            <a:ext cx="176590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17</a:t>
            </a: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849930" y="2652128"/>
            <a:ext cx="7165998" cy="27426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D. Ignacio Lirón Muñoz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Técnico Superior de Sistemas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Responsable del Departamento de Tecnologías de la Información y la Comunicación</a:t>
            </a:r>
          </a:p>
          <a:p>
            <a:pPr hangingPunct="0">
              <a:lnSpc>
                <a:spcPts val="11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hangingPunct="0">
              <a:lnSpc>
                <a:spcPts val="11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949 88 70 64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iliron@aytoguadalajara.es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71206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5C0FAD-EE38-56C1-E3DA-95ED79898C2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338023"/>
            <a:ext cx="7823606" cy="612090"/>
          </a:xfrm>
        </p:spPr>
        <p:txBody>
          <a:bodyPr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5579">
                <a:solidFill>
                  <a:srgbClr val="82235F"/>
                </a:solidFill>
                <a:latin typeface="Acumin Pro ExtraCondensed Black" pitchFamily="34"/>
              </a:rPr>
              <a:t>ÍNDICE</a:t>
            </a: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0288658B-9E0A-C660-73FA-32FBD6911409}"/>
              </a:ext>
            </a:extLst>
          </p:cNvPr>
          <p:cNvSpPr/>
          <p:nvPr/>
        </p:nvSpPr>
        <p:spPr>
          <a:xfrm>
            <a:off x="1589821" y="1926467"/>
            <a:ext cx="2050039" cy="87855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C1EA0D4-383B-2B01-D8CA-C193CC469916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6709059-8999-DDED-B027-17AF6706B089}"/>
              </a:ext>
            </a:extLst>
          </p:cNvPr>
          <p:cNvSpPr txBox="1"/>
          <p:nvPr/>
        </p:nvSpPr>
        <p:spPr>
          <a:xfrm>
            <a:off x="3869969" y="358609"/>
            <a:ext cx="1356657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52DA0CD-AB16-4D83-657A-0A7A7027FEAA}"/>
              </a:ext>
            </a:extLst>
          </p:cNvPr>
          <p:cNvSpPr txBox="1"/>
          <p:nvPr/>
        </p:nvSpPr>
        <p:spPr>
          <a:xfrm>
            <a:off x="9553550" y="5135407"/>
            <a:ext cx="152741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B1F75D-C4F5-BD58-9A1A-05A96A8D37F2}"/>
              </a:ext>
            </a:extLst>
          </p:cNvPr>
          <p:cNvSpPr txBox="1"/>
          <p:nvPr/>
        </p:nvSpPr>
        <p:spPr>
          <a:xfrm>
            <a:off x="3869969" y="1893000"/>
            <a:ext cx="3988019" cy="204887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b="1" i="0" u="none" strike="noStrike" kern="1200" cap="none" spc="0" baseline="0" dirty="0">
                <a:solidFill>
                  <a:srgbClr val="82235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Presentación</a:t>
            </a: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b="1" i="0" u="none" strike="noStrike" kern="1200" cap="none" spc="0" baseline="0" dirty="0">
                <a:solidFill>
                  <a:srgbClr val="82235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Administración Electrónica</a:t>
            </a: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b="1" i="0" u="none" strike="noStrike" kern="1200" cap="none" spc="0" baseline="0" dirty="0">
                <a:solidFill>
                  <a:srgbClr val="82235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Seguridad Informática</a:t>
            </a: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b="1" dirty="0">
                <a:solidFill>
                  <a:srgbClr val="82235F"/>
                </a:solidFill>
                <a:latin typeface="Poppins" pitchFamily="18"/>
                <a:ea typeface="Microsoft YaHei" pitchFamily="2"/>
                <a:cs typeface="Lucida Sans" pitchFamily="2"/>
              </a:rPr>
              <a:t>Ciudades Inteligentes</a:t>
            </a: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1" i="0" u="none" strike="noStrike" kern="1200" cap="none" spc="0" baseline="0" dirty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400" b="1" i="0" u="none" strike="noStrike" kern="1200" cap="none" spc="0" baseline="0" dirty="0">
                <a:solidFill>
                  <a:srgbClr val="82235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Fondos Europeos (EDUSI, Next </a:t>
            </a:r>
            <a:r>
              <a:rPr lang="es-ES" sz="1400" b="1" i="0" u="none" strike="noStrike" kern="1200" cap="none" spc="0" baseline="0" dirty="0" err="1">
                <a:solidFill>
                  <a:srgbClr val="82235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Generation</a:t>
            </a:r>
            <a:r>
              <a:rPr lang="es-ES" sz="1400" b="1" i="0" u="none" strike="noStrike" kern="1200" cap="none" spc="0" baseline="0" dirty="0">
                <a:solidFill>
                  <a:srgbClr val="82235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2D94773-C61B-233D-7CE6-066EF6949D2F}"/>
              </a:ext>
            </a:extLst>
          </p:cNvPr>
          <p:cNvSpPr txBox="1"/>
          <p:nvPr/>
        </p:nvSpPr>
        <p:spPr>
          <a:xfrm>
            <a:off x="7962064" y="1893210"/>
            <a:ext cx="576958" cy="202257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r" defTabSz="914400" rtl="0" fontAlgn="auto" hangingPunct="0">
              <a:lnSpc>
                <a:spcPts val="875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814" b="1" i="0" u="none" strike="noStrike" kern="1200" cap="none" spc="0" baseline="0">
              <a:solidFill>
                <a:srgbClr val="82235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0" name="Conector recto 9">
            <a:extLst>
              <a:ext uri="{FF2B5EF4-FFF2-40B4-BE49-F238E27FC236}">
                <a16:creationId xmlns:a16="http://schemas.microsoft.com/office/drawing/2014/main" id="{AEF5F6C7-A86C-B8D5-515F-03C15592C436}"/>
              </a:ext>
            </a:extLst>
          </p:cNvPr>
          <p:cNvSpPr/>
          <p:nvPr/>
        </p:nvSpPr>
        <p:spPr>
          <a:xfrm>
            <a:off x="3932724" y="2167036"/>
            <a:ext cx="456028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25557" cap="flat">
            <a:solidFill>
              <a:srgbClr val="82235F"/>
            </a:solidFill>
            <a:prstDash val="solid"/>
            <a:miter/>
          </a:ln>
        </p:spPr>
        <p:txBody>
          <a:bodyPr vert="horz" wrap="none" lIns="59618" tIns="33467" rIns="59618" bIns="3346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1" name="Conector recto 10">
            <a:extLst>
              <a:ext uri="{FF2B5EF4-FFF2-40B4-BE49-F238E27FC236}">
                <a16:creationId xmlns:a16="http://schemas.microsoft.com/office/drawing/2014/main" id="{6B931565-5801-D860-294A-3E98EE1CE673}"/>
              </a:ext>
            </a:extLst>
          </p:cNvPr>
          <p:cNvSpPr/>
          <p:nvPr/>
        </p:nvSpPr>
        <p:spPr>
          <a:xfrm>
            <a:off x="3932724" y="2606323"/>
            <a:ext cx="456028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25557" cap="flat">
            <a:solidFill>
              <a:srgbClr val="82235F"/>
            </a:solidFill>
            <a:prstDash val="solid"/>
            <a:miter/>
          </a:ln>
        </p:spPr>
        <p:txBody>
          <a:bodyPr vert="horz" wrap="none" lIns="59618" tIns="33467" rIns="59618" bIns="3346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2" name="Conector recto 11">
            <a:extLst>
              <a:ext uri="{FF2B5EF4-FFF2-40B4-BE49-F238E27FC236}">
                <a16:creationId xmlns:a16="http://schemas.microsoft.com/office/drawing/2014/main" id="{AAB718F5-0959-D9EB-D07A-EFCB6EF92760}"/>
              </a:ext>
            </a:extLst>
          </p:cNvPr>
          <p:cNvSpPr/>
          <p:nvPr/>
        </p:nvSpPr>
        <p:spPr>
          <a:xfrm>
            <a:off x="3932724" y="3045619"/>
            <a:ext cx="456028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25557" cap="flat">
            <a:solidFill>
              <a:srgbClr val="82235F"/>
            </a:solidFill>
            <a:prstDash val="solid"/>
            <a:miter/>
          </a:ln>
        </p:spPr>
        <p:txBody>
          <a:bodyPr vert="horz" wrap="none" lIns="59618" tIns="33467" rIns="59618" bIns="3346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3" name="Conector recto 12">
            <a:extLst>
              <a:ext uri="{FF2B5EF4-FFF2-40B4-BE49-F238E27FC236}">
                <a16:creationId xmlns:a16="http://schemas.microsoft.com/office/drawing/2014/main" id="{06E0D18C-79C5-9834-2052-360FB209CE9A}"/>
              </a:ext>
            </a:extLst>
          </p:cNvPr>
          <p:cNvSpPr/>
          <p:nvPr/>
        </p:nvSpPr>
        <p:spPr>
          <a:xfrm>
            <a:off x="3932724" y="3495376"/>
            <a:ext cx="456028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25557" cap="flat">
            <a:solidFill>
              <a:srgbClr val="82235F"/>
            </a:solidFill>
            <a:prstDash val="solid"/>
            <a:miter/>
          </a:ln>
        </p:spPr>
        <p:txBody>
          <a:bodyPr vert="horz" wrap="none" lIns="59618" tIns="33467" rIns="59618" bIns="3346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4" name="Conector recto 13">
            <a:extLst>
              <a:ext uri="{FF2B5EF4-FFF2-40B4-BE49-F238E27FC236}">
                <a16:creationId xmlns:a16="http://schemas.microsoft.com/office/drawing/2014/main" id="{D05F9D25-748D-03E9-BAF1-C14749CB0830}"/>
              </a:ext>
            </a:extLst>
          </p:cNvPr>
          <p:cNvSpPr/>
          <p:nvPr/>
        </p:nvSpPr>
        <p:spPr>
          <a:xfrm>
            <a:off x="3932724" y="3934672"/>
            <a:ext cx="456028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25557" cap="flat">
            <a:solidFill>
              <a:srgbClr val="82235F"/>
            </a:solidFill>
            <a:prstDash val="solid"/>
            <a:miter/>
          </a:ln>
        </p:spPr>
        <p:txBody>
          <a:bodyPr vert="horz" wrap="none" lIns="59618" tIns="33467" rIns="59618" bIns="33467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20461"/>
            <a:ext cx="4685797" cy="490072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PRESENTACIÓN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89821" y="1508092"/>
            <a:ext cx="2238304" cy="251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52399" y="5135407"/>
            <a:ext cx="153892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3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75756" y="1855716"/>
            <a:ext cx="4527754" cy="27471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ctr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Departamento de Tecnologías de la Información y la Comunicación.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b="1" u="sng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TRANSVERSAL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b="1" u="sng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500 equipos informáticos (30 % equipos portátiles)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1.600 dispositivos de conectados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720 empleados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Hitos: 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Año 2020 implantación del teletrabajo (80 % de la plantilla)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Año 2021 integración Organismos Autónomos Deportes y Cultura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1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1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Asistencia, puesta en marcha y mantenimiento de sistemas informáticos multidepartamental.</a:t>
            </a:r>
          </a:p>
        </p:txBody>
      </p:sp>
      <p:sp>
        <p:nvSpPr>
          <p:cNvPr id="9" name="Forma libre: forma 9">
            <a:extLst>
              <a:ext uri="{FF2B5EF4-FFF2-40B4-BE49-F238E27FC236}">
                <a16:creationId xmlns:a16="http://schemas.microsoft.com/office/drawing/2014/main" id="{0E834401-8C59-640E-D963-B96B972A6FCC}"/>
              </a:ext>
            </a:extLst>
          </p:cNvPr>
          <p:cNvSpPr/>
          <p:nvPr/>
        </p:nvSpPr>
        <p:spPr>
          <a:xfrm>
            <a:off x="5984360" y="4528428"/>
            <a:ext cx="3686370" cy="12166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0" name="Imagen 13" descr="Vista de calle con edificios de fondo&#10;&#10;Descripción generada automáticamente">
            <a:extLst>
              <a:ext uri="{FF2B5EF4-FFF2-40B4-BE49-F238E27FC236}">
                <a16:creationId xmlns:a16="http://schemas.microsoft.com/office/drawing/2014/main" id="{D3280FB3-DFAD-7354-1433-24ECC6415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360" y="2459644"/>
            <a:ext cx="3667652" cy="206878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20461"/>
            <a:ext cx="4685797" cy="490072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PRESENTACIÓN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89821" y="1508092"/>
            <a:ext cx="2238304" cy="251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49128" y="5135407"/>
            <a:ext cx="157163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4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68382" y="1988451"/>
            <a:ext cx="4527754" cy="16141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Edificio de Difusión Tecnológica “ARRIACA DIGITAL”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Traslado del Centro de Proceso de Datos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Calidad del servicio: 99% (año 2020 y 2021)</a:t>
            </a: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2019 Renovación infraestructura (FONDOS EDUSI)</a:t>
            </a: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Centro de supervisión de sistemas y comunicaciones</a:t>
            </a: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Herramientas de Gestión Integral TIC</a:t>
            </a:r>
          </a:p>
        </p:txBody>
      </p:sp>
      <p:sp>
        <p:nvSpPr>
          <p:cNvPr id="9" name="Forma libre: forma 9">
            <a:extLst>
              <a:ext uri="{FF2B5EF4-FFF2-40B4-BE49-F238E27FC236}">
                <a16:creationId xmlns:a16="http://schemas.microsoft.com/office/drawing/2014/main" id="{0E834401-8C59-640E-D963-B96B972A6FCC}"/>
              </a:ext>
            </a:extLst>
          </p:cNvPr>
          <p:cNvSpPr/>
          <p:nvPr/>
        </p:nvSpPr>
        <p:spPr>
          <a:xfrm>
            <a:off x="5984360" y="4528428"/>
            <a:ext cx="3686370" cy="12166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7A7BBAC-51C1-6881-AA6E-0EFF675FF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984360" y="1265497"/>
            <a:ext cx="2748291" cy="155251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3A9D9B4-6581-3442-64D0-696D88435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944725" y="2306976"/>
            <a:ext cx="1726005" cy="155251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0CD0979-7400-0A5C-985A-F1AABF0FF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6330" y="3173326"/>
            <a:ext cx="2636419" cy="133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9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20461"/>
            <a:ext cx="4685797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ADMINISTRACIÓN ELECTRÓNICA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89821" y="1508091"/>
            <a:ext cx="3314018" cy="45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49193" y="5135407"/>
            <a:ext cx="157098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5</a:t>
            </a: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68382" y="1988451"/>
            <a:ext cx="4527754" cy="28837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Ley 39/2015, de 1 de octubre, del Procedimiento Administrativo Común de las Administraciones Públicas.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Ley 40/2015, de 1 de octubre, de Régimen Jurídico del Sector Público.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1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Ordenanza reguladora de la Administración Electrónica </a:t>
            </a: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(BOP 2022-09-03)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Servicios de Administración Electrónica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Canales de Comunicación (</a:t>
            </a:r>
            <a:r>
              <a:rPr lang="es-ES" sz="1000" dirty="0" err="1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PAGe</a:t>
            </a: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 - </a:t>
            </a: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  <a:hlinkClick r:id="rId3"/>
              </a:rPr>
              <a:t>www.guadalajara.es</a:t>
            </a: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)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Sede Electrónica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Procedimiento Electrónica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Expediente Electrónico</a:t>
            </a:r>
          </a:p>
          <a:p>
            <a:pPr marL="628650" lvl="1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Registro Electrónico</a:t>
            </a:r>
          </a:p>
          <a:p>
            <a:pPr marL="1085850" lvl="2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Oficina de Asistencia en materia de Registro RD 203/2021)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Forma libre: forma 9">
            <a:extLst>
              <a:ext uri="{FF2B5EF4-FFF2-40B4-BE49-F238E27FC236}">
                <a16:creationId xmlns:a16="http://schemas.microsoft.com/office/drawing/2014/main" id="{0E834401-8C59-640E-D963-B96B972A6FCC}"/>
              </a:ext>
            </a:extLst>
          </p:cNvPr>
          <p:cNvSpPr/>
          <p:nvPr/>
        </p:nvSpPr>
        <p:spPr>
          <a:xfrm>
            <a:off x="5984360" y="4527756"/>
            <a:ext cx="2775725" cy="12233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6CFD802-E566-E045-374B-5EF41BF71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360" y="2086897"/>
            <a:ext cx="2775725" cy="238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17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67B13C-06E1-D071-562D-13C3BCE0CA5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06041"/>
            <a:ext cx="6573411" cy="490072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SEDE ELECTRÓNICA - TRAMITES ELECTRÓNICOS</a:t>
            </a: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7984BA1D-A060-FF85-6EBF-467ADD8167F4}"/>
              </a:ext>
            </a:extLst>
          </p:cNvPr>
          <p:cNvSpPr/>
          <p:nvPr/>
        </p:nvSpPr>
        <p:spPr>
          <a:xfrm>
            <a:off x="1589821" y="1508092"/>
            <a:ext cx="7025179" cy="457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0F86C1B-BD68-4279-3E84-33D8392C6E6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F5361AB7-A8DC-1CE4-AD0F-FA4D2266CC16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83111AA1-154E-4938-D211-A42A21A12DF9}"/>
              </a:ext>
            </a:extLst>
          </p:cNvPr>
          <p:cNvSpPr txBox="1"/>
          <p:nvPr/>
        </p:nvSpPr>
        <p:spPr>
          <a:xfrm>
            <a:off x="9548615" y="5135407"/>
            <a:ext cx="157676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6</a:t>
            </a: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B2F84619-33CC-8916-600D-DD558CCBE4BD}"/>
              </a:ext>
            </a:extLst>
          </p:cNvPr>
          <p:cNvSpPr txBox="1"/>
          <p:nvPr/>
        </p:nvSpPr>
        <p:spPr>
          <a:xfrm>
            <a:off x="1551243" y="1777785"/>
            <a:ext cx="7063767" cy="82866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SEDE ELECTRONICA</a:t>
            </a:r>
          </a:p>
          <a:p>
            <a:pPr marL="1143000" lvl="2" indent="-228600" hangingPunct="0">
              <a:lnSpc>
                <a:spcPts val="1200"/>
              </a:lnSpc>
              <a:buSzPct val="100000"/>
              <a:buAutoNum type="arabicPeriod"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SEDE TRÁMITES ADMINISTRATIVOS</a:t>
            </a:r>
          </a:p>
          <a:p>
            <a:pPr marL="1143000" lvl="2" indent="-228600" hangingPunct="0">
              <a:lnSpc>
                <a:spcPts val="1200"/>
              </a:lnSpc>
              <a:buSzPct val="100000"/>
              <a:buAutoNum type="arabicPeriod"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SEDE GESTIÓN TRIBUTARIA y PADRÓN</a:t>
            </a:r>
          </a:p>
          <a:p>
            <a:pPr marL="0" marR="0" lvl="0" indent="0" algn="l" defTabSz="914400" rtl="0" fontAlgn="auto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200 trámites electrónicos</a:t>
            </a:r>
          </a:p>
        </p:txBody>
      </p:sp>
      <p:sp>
        <p:nvSpPr>
          <p:cNvPr id="8" name="Forma libre: forma 8">
            <a:extLst>
              <a:ext uri="{FF2B5EF4-FFF2-40B4-BE49-F238E27FC236}">
                <a16:creationId xmlns:a16="http://schemas.microsoft.com/office/drawing/2014/main" id="{32204732-8B40-D789-8477-215FC7B37012}"/>
              </a:ext>
            </a:extLst>
          </p:cNvPr>
          <p:cNvSpPr/>
          <p:nvPr/>
        </p:nvSpPr>
        <p:spPr>
          <a:xfrm>
            <a:off x="1579360" y="4558046"/>
            <a:ext cx="2227844" cy="9204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Forma libre: forma 15">
            <a:extLst>
              <a:ext uri="{FF2B5EF4-FFF2-40B4-BE49-F238E27FC236}">
                <a16:creationId xmlns:a16="http://schemas.microsoft.com/office/drawing/2014/main" id="{DF97C9A6-AD03-95E6-500D-E7AEE1D0AA67}"/>
              </a:ext>
            </a:extLst>
          </p:cNvPr>
          <p:cNvSpPr/>
          <p:nvPr/>
        </p:nvSpPr>
        <p:spPr>
          <a:xfrm>
            <a:off x="3922263" y="4558046"/>
            <a:ext cx="2227844" cy="9204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0" name="Forma libre: forma 16">
            <a:extLst>
              <a:ext uri="{FF2B5EF4-FFF2-40B4-BE49-F238E27FC236}">
                <a16:creationId xmlns:a16="http://schemas.microsoft.com/office/drawing/2014/main" id="{7DF43D25-1F71-1B49-B829-B2147722D47B}"/>
              </a:ext>
            </a:extLst>
          </p:cNvPr>
          <p:cNvSpPr/>
          <p:nvPr/>
        </p:nvSpPr>
        <p:spPr>
          <a:xfrm>
            <a:off x="6265157" y="4558046"/>
            <a:ext cx="2227844" cy="9204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1" name="Imagen 21">
            <a:extLst>
              <a:ext uri="{FF2B5EF4-FFF2-40B4-BE49-F238E27FC236}">
                <a16:creationId xmlns:a16="http://schemas.microsoft.com/office/drawing/2014/main" id="{31E45988-E841-9CBD-72CA-099AD7EB5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782" y="2835270"/>
            <a:ext cx="2180807" cy="15449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n 23">
            <a:extLst>
              <a:ext uri="{FF2B5EF4-FFF2-40B4-BE49-F238E27FC236}">
                <a16:creationId xmlns:a16="http://schemas.microsoft.com/office/drawing/2014/main" id="{F7CDD9F5-56D8-36AB-2065-2CDD4BEAD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611" y="2835270"/>
            <a:ext cx="2273399" cy="15449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n 25">
            <a:extLst>
              <a:ext uri="{FF2B5EF4-FFF2-40B4-BE49-F238E27FC236}">
                <a16:creationId xmlns:a16="http://schemas.microsoft.com/office/drawing/2014/main" id="{C5E550C1-710A-6305-3612-7EC783EA96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112" y="2835270"/>
            <a:ext cx="2281647" cy="153118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67B13C-06E1-D071-562D-13C3BCE0CA5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06041"/>
            <a:ext cx="6573411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OFICINA DE ASISTENCIA EN MATERIA DE REGISTRO</a:t>
            </a: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7984BA1D-A060-FF85-6EBF-467ADD8167F4}"/>
              </a:ext>
            </a:extLst>
          </p:cNvPr>
          <p:cNvSpPr/>
          <p:nvPr/>
        </p:nvSpPr>
        <p:spPr>
          <a:xfrm>
            <a:off x="1589821" y="1508092"/>
            <a:ext cx="7025179" cy="457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0F86C1B-BD68-4279-3E84-33D8392C6E6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F5361AB7-A8DC-1CE4-AD0F-FA4D2266CC16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83111AA1-154E-4938-D211-A42A21A12DF9}"/>
              </a:ext>
            </a:extLst>
          </p:cNvPr>
          <p:cNvSpPr txBox="1"/>
          <p:nvPr/>
        </p:nvSpPr>
        <p:spPr>
          <a:xfrm>
            <a:off x="9555925" y="5135407"/>
            <a:ext cx="150366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7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B2F84619-33CC-8916-600D-DD558CCBE4BD}"/>
              </a:ext>
            </a:extLst>
          </p:cNvPr>
          <p:cNvSpPr txBox="1"/>
          <p:nvPr/>
        </p:nvSpPr>
        <p:spPr>
          <a:xfrm>
            <a:off x="1551243" y="1777785"/>
            <a:ext cx="7063767" cy="6266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NOVIEMBRE 2022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100 % TRÁMITES ELECTRÓNICOS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706F6F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Forma libre: forma 8">
            <a:extLst>
              <a:ext uri="{FF2B5EF4-FFF2-40B4-BE49-F238E27FC236}">
                <a16:creationId xmlns:a16="http://schemas.microsoft.com/office/drawing/2014/main" id="{32204732-8B40-D789-8477-215FC7B37012}"/>
              </a:ext>
            </a:extLst>
          </p:cNvPr>
          <p:cNvSpPr/>
          <p:nvPr/>
        </p:nvSpPr>
        <p:spPr>
          <a:xfrm>
            <a:off x="1579360" y="4558046"/>
            <a:ext cx="3606074" cy="9204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0" name="Forma libre: forma 16">
            <a:extLst>
              <a:ext uri="{FF2B5EF4-FFF2-40B4-BE49-F238E27FC236}">
                <a16:creationId xmlns:a16="http://schemas.microsoft.com/office/drawing/2014/main" id="{7DF43D25-1F71-1B49-B829-B2147722D47B}"/>
              </a:ext>
            </a:extLst>
          </p:cNvPr>
          <p:cNvSpPr/>
          <p:nvPr/>
        </p:nvSpPr>
        <p:spPr>
          <a:xfrm>
            <a:off x="6265157" y="4558046"/>
            <a:ext cx="2165020" cy="9204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7" name="Imagen 16" descr="Mano sosteniendo un aparato electrónico&#10;&#10;Descripción generada automáticamente con confianza media">
            <a:extLst>
              <a:ext uri="{FF2B5EF4-FFF2-40B4-BE49-F238E27FC236}">
                <a16:creationId xmlns:a16="http://schemas.microsoft.com/office/drawing/2014/main" id="{0C0CBFA7-E7B4-B276-D67A-0A72B0311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43" y="2924159"/>
            <a:ext cx="3634191" cy="154499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1C6612BE-0B83-110C-EB9A-85CC32D86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3326" y="1711710"/>
            <a:ext cx="1878167" cy="612592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863FB659-ADD3-BA03-58B8-44ABD18176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202334" y="2275718"/>
            <a:ext cx="2227843" cy="22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33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20461"/>
            <a:ext cx="4685797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SEGURIDAD INFORMÁTICA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89821" y="1508091"/>
            <a:ext cx="3314018" cy="45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49000" y="5135407"/>
            <a:ext cx="157291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8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97879" y="1981077"/>
            <a:ext cx="4527754" cy="246052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Real Decreto 311/2022, de 3 de mayo, por el que se regula el Esquema Nacional de Seguridad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Administrativo y Organizativo</a:t>
            </a:r>
          </a:p>
          <a:p>
            <a:pPr marL="171450" indent="-171450" hangingPunct="0">
              <a:lnSpc>
                <a:spcPts val="1100"/>
              </a:lnSpc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b="0" i="0" u="none" strike="noStrike" kern="1200" cap="none" spc="0" baseline="0" dirty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Tecnológico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hangingPunct="0">
              <a:lnSpc>
                <a:spcPts val="11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NEXT GENERATION </a:t>
            </a:r>
          </a:p>
          <a:p>
            <a:pPr hangingPunct="0">
              <a:lnSpc>
                <a:spcPts val="11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hangingPunct="0">
              <a:lnSpc>
                <a:spcPts val="11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“Centro de Operaciones de Ciberseguridad (COCS) y  Adecuación al Esquema Nacional de Seguridad (ENS)”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Sedes y clientes remotos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Conexiones inalámbricas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Seguridad Perimetral</a:t>
            </a: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Centralización y Gestión de Eventos</a:t>
            </a: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Forma libre: forma 9">
            <a:extLst>
              <a:ext uri="{FF2B5EF4-FFF2-40B4-BE49-F238E27FC236}">
                <a16:creationId xmlns:a16="http://schemas.microsoft.com/office/drawing/2014/main" id="{0E834401-8C59-640E-D963-B96B972A6FCC}"/>
              </a:ext>
            </a:extLst>
          </p:cNvPr>
          <p:cNvSpPr/>
          <p:nvPr/>
        </p:nvSpPr>
        <p:spPr>
          <a:xfrm>
            <a:off x="5184058" y="4587752"/>
            <a:ext cx="4522233" cy="6233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7A200DA7-4BDF-5185-DFCD-2B649B6FF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96137" y="3490622"/>
            <a:ext cx="2409471" cy="1015185"/>
          </a:xfrm>
          <a:prstGeom prst="rect">
            <a:avLst/>
          </a:prstGeom>
        </p:spPr>
      </p:pic>
      <p:pic>
        <p:nvPicPr>
          <p:cNvPr id="10" name="Imagen 9" descr="Diagrama&#10;&#10;Descripción generada automáticamente">
            <a:extLst>
              <a:ext uri="{FF2B5EF4-FFF2-40B4-BE49-F238E27FC236}">
                <a16:creationId xmlns:a16="http://schemas.microsoft.com/office/drawing/2014/main" id="{C1100916-B4B9-9325-25E6-2066F5C57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810864" y="1361623"/>
            <a:ext cx="2541222" cy="1186043"/>
          </a:xfrm>
          <a:prstGeom prst="rect">
            <a:avLst/>
          </a:prstGeom>
        </p:spPr>
      </p:pic>
      <p:pic>
        <p:nvPicPr>
          <p:cNvPr id="11" name="Imagen 10" descr="Diagrama&#10;&#10;Descripción generada automáticamente">
            <a:extLst>
              <a:ext uri="{FF2B5EF4-FFF2-40B4-BE49-F238E27FC236}">
                <a16:creationId xmlns:a16="http://schemas.microsoft.com/office/drawing/2014/main" id="{C5DA3875-6C45-E764-AEEC-CE31668F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731926" y="2693818"/>
            <a:ext cx="1974365" cy="139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8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6DC84400-B496-A11C-2341-2F1F26AA7F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89821" y="1020461"/>
            <a:ext cx="4685797" cy="490071"/>
          </a:xfrm>
        </p:spPr>
        <p:txBody>
          <a:bodyPr anchor="t" anchorCtr="0">
            <a:spAutoFit/>
          </a:bodyPr>
          <a:lstStyle/>
          <a:p>
            <a:pPr lvl="0" algn="l">
              <a:lnSpc>
                <a:spcPts val="4415"/>
              </a:lnSpc>
            </a:pPr>
            <a:r>
              <a:rPr lang="es-ES" sz="1976" dirty="0">
                <a:solidFill>
                  <a:srgbClr val="82235F"/>
                </a:solidFill>
                <a:latin typeface="Acumin Pro ExtraCondensed Black" pitchFamily="34"/>
              </a:rPr>
              <a:t>Ciudades Inteligentes</a:t>
            </a:r>
          </a:p>
        </p:txBody>
      </p:sp>
      <p:sp>
        <p:nvSpPr>
          <p:cNvPr id="3" name="Forma libre: forma 3">
            <a:extLst>
              <a:ext uri="{FF2B5EF4-FFF2-40B4-BE49-F238E27FC236}">
                <a16:creationId xmlns:a16="http://schemas.microsoft.com/office/drawing/2014/main" id="{AFBBC4D2-DC02-D25B-49DB-FB205106B8F6}"/>
              </a:ext>
            </a:extLst>
          </p:cNvPr>
          <p:cNvSpPr/>
          <p:nvPr/>
        </p:nvSpPr>
        <p:spPr>
          <a:xfrm>
            <a:off x="1589821" y="1508091"/>
            <a:ext cx="3314018" cy="45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3C7D152-7E0F-8876-385F-A2AF1EE56A3E}"/>
              </a:ext>
            </a:extLst>
          </p:cNvPr>
          <p:cNvSpPr txBox="1"/>
          <p:nvPr/>
        </p:nvSpPr>
        <p:spPr>
          <a:xfrm>
            <a:off x="355619" y="358188"/>
            <a:ext cx="727642" cy="17572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b="0" i="0" u="none" strike="noStrike" kern="1200" cap="none" spc="0" baseline="0">
                <a:solidFill>
                  <a:srgbClr val="706F6F"/>
                </a:solidFill>
                <a:uFillTx/>
                <a:latin typeface="Poppins" pitchFamily="18"/>
                <a:ea typeface="Microsoft YaHei" pitchFamily="2"/>
                <a:cs typeface="Lucida Sans" pitchFamily="2"/>
              </a:rPr>
              <a:t>guadalajara.es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4BB024EB-7063-782A-E425-6DA3F8E35620}"/>
              </a:ext>
            </a:extLst>
          </p:cNvPr>
          <p:cNvSpPr txBox="1"/>
          <p:nvPr/>
        </p:nvSpPr>
        <p:spPr>
          <a:xfrm>
            <a:off x="3869969" y="358609"/>
            <a:ext cx="1356657" cy="2986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Ayuntamiento de Guadalajara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87345AC6-BAD4-6574-6C70-4559DA04798D}"/>
              </a:ext>
            </a:extLst>
          </p:cNvPr>
          <p:cNvSpPr txBox="1"/>
          <p:nvPr/>
        </p:nvSpPr>
        <p:spPr>
          <a:xfrm>
            <a:off x="9549064" y="5135407"/>
            <a:ext cx="157227" cy="1757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52294" tIns="26151" rIns="52294" bIns="26151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639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9</a:t>
            </a:r>
            <a:endParaRPr lang="es-ES" sz="639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CuadroTexto 8">
            <a:extLst>
              <a:ext uri="{FF2B5EF4-FFF2-40B4-BE49-F238E27FC236}">
                <a16:creationId xmlns:a16="http://schemas.microsoft.com/office/drawing/2014/main" id="{04CFC3F5-79DC-998E-2142-A765B418F08E}"/>
              </a:ext>
            </a:extLst>
          </p:cNvPr>
          <p:cNvSpPr txBox="1"/>
          <p:nvPr/>
        </p:nvSpPr>
        <p:spPr>
          <a:xfrm>
            <a:off x="797879" y="1981077"/>
            <a:ext cx="4527754" cy="246052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52294" tIns="26151" rIns="52294" bIns="26151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Octubre 2017 -&gt; </a:t>
            </a:r>
            <a:r>
              <a:rPr lang="es-ES" sz="1000" dirty="0" err="1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SmartImpact</a:t>
            </a: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 (</a:t>
            </a:r>
            <a:r>
              <a:rPr lang="es-ES" sz="1000" dirty="0" err="1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Urbact</a:t>
            </a: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)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2019 – 2022 -&gt; EDUSI</a:t>
            </a: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Edificio de difusión tecnológica “Arriaca Digital”</a:t>
            </a: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Comunicaciones Inalámbricas</a:t>
            </a: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Infraestructuras de sistemas informáticos y plataformas </a:t>
            </a:r>
            <a:r>
              <a:rPr lang="es-ES" sz="1000" dirty="0" err="1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SmartCities</a:t>
            </a: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Centro de pantallas – supervisión servicios Urbanos</a:t>
            </a: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Portal integral de acceso ciudadano</a:t>
            </a: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Aparcamientos Inteligentes</a:t>
            </a: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Cámaras de reconocimiento de matrículas</a:t>
            </a:r>
          </a:p>
          <a:p>
            <a:pPr marL="228600" marR="0" lvl="0" indent="-22860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000" dirty="0">
                <a:solidFill>
                  <a:srgbClr val="706F6F"/>
                </a:solidFill>
                <a:latin typeface="Poppins" pitchFamily="18"/>
                <a:ea typeface="Microsoft YaHei" pitchFamily="2"/>
                <a:cs typeface="Lucida Sans" pitchFamily="2"/>
              </a:rPr>
              <a:t>Red de sensores medioambientales</a:t>
            </a:r>
          </a:p>
          <a:p>
            <a:pPr marR="0" lvl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0" marR="0" lvl="0" indent="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b="0" i="0" u="none" strike="noStrike" kern="1200" cap="none" spc="0" baseline="0" dirty="0">
              <a:solidFill>
                <a:srgbClr val="706F6F"/>
              </a:solidFill>
              <a:uFillTx/>
              <a:latin typeface="Poppins" pitchFamily="18"/>
              <a:ea typeface="Microsoft YaHei" pitchFamily="2"/>
              <a:cs typeface="Lucida Sans" pitchFamily="2"/>
            </a:endParaRPr>
          </a:p>
          <a:p>
            <a:pPr marL="171450" marR="0" lvl="0" indent="-171450" algn="l" defTabSz="914400" rtl="0" fontAlgn="auto" hangingPunct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00" dirty="0">
              <a:solidFill>
                <a:srgbClr val="706F6F"/>
              </a:solidFill>
              <a:latin typeface="Poppi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Forma libre: forma 9">
            <a:extLst>
              <a:ext uri="{FF2B5EF4-FFF2-40B4-BE49-F238E27FC236}">
                <a16:creationId xmlns:a16="http://schemas.microsoft.com/office/drawing/2014/main" id="{0E834401-8C59-640E-D963-B96B972A6FCC}"/>
              </a:ext>
            </a:extLst>
          </p:cNvPr>
          <p:cNvSpPr/>
          <p:nvPr/>
        </p:nvSpPr>
        <p:spPr>
          <a:xfrm>
            <a:off x="5184058" y="4587752"/>
            <a:ext cx="4522233" cy="6233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82235F"/>
          </a:solidFill>
          <a:ln cap="flat">
            <a:noFill/>
            <a:prstDash val="solid"/>
          </a:ln>
        </p:spPr>
        <p:txBody>
          <a:bodyPr vert="horz" wrap="none" lIns="52294" tIns="26151" rIns="52294" bIns="26151" anchor="ctr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046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pic>
        <p:nvPicPr>
          <p:cNvPr id="13" name="Imagen 12" descr="Mapa">
            <a:extLst>
              <a:ext uri="{FF2B5EF4-FFF2-40B4-BE49-F238E27FC236}">
                <a16:creationId xmlns:a16="http://schemas.microsoft.com/office/drawing/2014/main" id="{CFE3F0EB-16B2-4103-0991-CACD87BE4F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695" y="1579799"/>
            <a:ext cx="2071782" cy="252263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3B76431-6F65-7019-5993-E94A049CD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694" y="1350508"/>
            <a:ext cx="2125121" cy="3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55207"/>
      </p:ext>
    </p:extLst>
  </p:cSld>
  <p:clrMapOvr>
    <a:masterClrMapping/>
  </p:clrMapOvr>
</p:sld>
</file>

<file path=ppt/theme/theme1.xml><?xml version="1.0" encoding="utf-8"?>
<a:theme xmlns:a="http://schemas.openxmlformats.org/drawingml/2006/main" name="Predetermin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613</Words>
  <Application>Microsoft Office PowerPoint</Application>
  <PresentationFormat>Panorámica</PresentationFormat>
  <Paragraphs>239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Acumin Pro ExtraCondensed Black</vt:lpstr>
      <vt:lpstr>Arial</vt:lpstr>
      <vt:lpstr>Calibri</vt:lpstr>
      <vt:lpstr>Liberation Sans</vt:lpstr>
      <vt:lpstr>Liberation Serif</vt:lpstr>
      <vt:lpstr>Poppins</vt:lpstr>
      <vt:lpstr>Predeterminado</vt:lpstr>
      <vt:lpstr>INNOVACIÓN TECNOLÓGICA EN LA ADMINISTRACIÓN LOCAL DE CASTILLA-LA MANCHA </vt:lpstr>
      <vt:lpstr>ÍNDICE</vt:lpstr>
      <vt:lpstr>PRESENTACIÓN</vt:lpstr>
      <vt:lpstr>PRESENTACIÓN</vt:lpstr>
      <vt:lpstr>ADMINISTRACIÓN ELECTRÓNICA</vt:lpstr>
      <vt:lpstr>SEDE ELECTRÓNICA - TRAMITES ELECTRÓNICOS</vt:lpstr>
      <vt:lpstr>OFICINA DE ASISTENCIA EN MATERIA DE REGISTRO</vt:lpstr>
      <vt:lpstr>SEGURIDAD INFORMÁTICA</vt:lpstr>
      <vt:lpstr>Ciudades Inteligentes</vt:lpstr>
      <vt:lpstr>Ciudades Inteligentes</vt:lpstr>
      <vt:lpstr>GeoPortal (www.guadalajara.es)</vt:lpstr>
      <vt:lpstr>Presentación de PowerPoint</vt:lpstr>
      <vt:lpstr>Presentación de PowerPoint</vt:lpstr>
      <vt:lpstr>Presentación de PowerPoint</vt:lpstr>
      <vt:lpstr>Presentación de PowerPoint</vt:lpstr>
      <vt:lpstr>Proyectos Europeos “NEXT GENERATION”</vt:lpstr>
      <vt:lpstr>GRACIAS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Ignacio Lirón Muñoz</cp:lastModifiedBy>
  <cp:revision>119</cp:revision>
  <cp:lastPrinted>2022-10-17T20:56:03Z</cp:lastPrinted>
  <dcterms:modified xsi:type="dcterms:W3CDTF">2022-10-17T20:56:42Z</dcterms:modified>
</cp:coreProperties>
</file>