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96" r:id="rId3"/>
    <p:sldId id="276" r:id="rId4"/>
    <p:sldId id="278" r:id="rId5"/>
    <p:sldId id="279" r:id="rId6"/>
    <p:sldId id="280" r:id="rId7"/>
    <p:sldId id="282" r:id="rId8"/>
    <p:sldId id="283" r:id="rId9"/>
    <p:sldId id="281" r:id="rId10"/>
    <p:sldId id="284" r:id="rId11"/>
    <p:sldId id="285" r:id="rId12"/>
    <p:sldId id="286" r:id="rId13"/>
    <p:sldId id="287" r:id="rId14"/>
    <p:sldId id="289" r:id="rId15"/>
    <p:sldId id="297" r:id="rId16"/>
    <p:sldId id="290" r:id="rId17"/>
    <p:sldId id="291" r:id="rId18"/>
    <p:sldId id="292" r:id="rId19"/>
    <p:sldId id="293" r:id="rId20"/>
    <p:sldId id="294" r:id="rId21"/>
    <p:sldId id="295" r:id="rId2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0" autoAdjust="0"/>
    <p:restoredTop sz="93711" autoAdjust="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5833D8-9160-4F3A-B21C-00EA8CD169B4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D80DC-6E55-4BB5-8ACA-FED1A8F992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330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D80DC-6E55-4BB5-8ACA-FED1A8F99209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29922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D80DC-6E55-4BB5-8ACA-FED1A8F99209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42883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D80DC-6E55-4BB5-8ACA-FED1A8F99209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37320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D80DC-6E55-4BB5-8ACA-FED1A8F99209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41392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D80DC-6E55-4BB5-8ACA-FED1A8F99209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77564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D80DC-6E55-4BB5-8ACA-FED1A8F99209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63607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D80DC-6E55-4BB5-8ACA-FED1A8F99209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20860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D80DC-6E55-4BB5-8ACA-FED1A8F99209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70888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D80DC-6E55-4BB5-8ACA-FED1A8F99209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17752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D80DC-6E55-4BB5-8ACA-FED1A8F99209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20535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D80DC-6E55-4BB5-8ACA-FED1A8F99209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0136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D80DC-6E55-4BB5-8ACA-FED1A8F99209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05466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D80DC-6E55-4BB5-8ACA-FED1A8F99209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02833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D80DC-6E55-4BB5-8ACA-FED1A8F99209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3230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D80DC-6E55-4BB5-8ACA-FED1A8F99209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2102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D80DC-6E55-4BB5-8ACA-FED1A8F99209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44256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D80DC-6E55-4BB5-8ACA-FED1A8F99209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8921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D80DC-6E55-4BB5-8ACA-FED1A8F99209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1872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D80DC-6E55-4BB5-8ACA-FED1A8F99209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8816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D80DC-6E55-4BB5-8ACA-FED1A8F99209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89522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D80DC-6E55-4BB5-8ACA-FED1A8F99209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0682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2B6DC6-8505-97A5-EE1D-C937FAD897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30795BD-3BDC-110F-6365-A21114F701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00D2218-A654-0C17-5B6D-EE14FC697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F70F-6F53-4A81-84DB-C4C2CC2EB312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5179EC2-1A47-2F42-0C3C-C5BF1E316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9CF1482-EC69-06EB-48E1-0C07AB4AF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D1AD2-8886-4C8C-BA74-F4CB44A43E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3139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0D63B4-CB35-F70D-393F-064AD91EA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4518939-A324-F1F5-0CA8-4DC9570DF9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8D76B1E-B1F6-4FB4-FF75-D798135C9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F70F-6F53-4A81-84DB-C4C2CC2EB312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6902B59-E285-9DFC-9D41-ED8A9EB7F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5A63F3-4052-6654-60D0-12E6EC8A2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D1AD2-8886-4C8C-BA74-F4CB44A43E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8657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417AB40-56EF-6548-E7D7-2852AD4E02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A54E228-48C2-13EE-3C01-D3E835F932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FAEA85D-682D-EA6C-ADD1-BC2F4684F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F70F-6F53-4A81-84DB-C4C2CC2EB312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54CC478-81D4-136B-39E5-1A8754809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14D3DD6-AC26-9835-CCA0-5AF0BC376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D1AD2-8886-4C8C-BA74-F4CB44A43E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700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DD73C8-4C4C-232A-D782-6AEDAA49F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Miriam Libre" panose="00000500000000000000" pitchFamily="2" charset="-79"/>
                <a:cs typeface="Miriam Libre" panose="00000500000000000000" pitchFamily="2" charset="-79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D1613E4-0DC9-D149-C2AC-5CCF977EB4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9557220-A98A-61B3-4A04-C1120A904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F70F-6F53-4A81-84DB-C4C2CC2EB312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D8B7910-A2B7-A110-03E6-F599EE08D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814A5F8-9904-8002-71B3-60FCE6598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D1AD2-8886-4C8C-BA74-F4CB44A43E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3906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82BCA9-45E6-F728-DCDC-1F259E5A5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70B3A4-8CE1-649F-4668-A2FDB021B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D4B053F-15B9-062C-9E36-C6BD8DA42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F70F-6F53-4A81-84DB-C4C2CC2EB312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FEDC166-5511-92DD-9DA5-CDA3621FD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7A83C5-C83C-4F16-B261-A55E91A5B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D1AD2-8886-4C8C-BA74-F4CB44A43E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8957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C4C45B-C074-E326-4D60-E6D15E7F0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0C584C-0214-7523-B48A-2C62E21130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6084960-7356-2789-1385-68A6A7D6D4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0785F12-008D-34AC-6DAC-F55A5534B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F70F-6F53-4A81-84DB-C4C2CC2EB312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BAF756C-71D4-7DB8-D1E0-7A5C28351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7C9B2C4-D74A-B67B-F000-013377E21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D1AD2-8886-4C8C-BA74-F4CB44A43E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496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DD4D84-182A-2624-5608-143FB9CEF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6AF43B3-52AF-F1BD-6F23-C61692CC7E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38CB9D7-B237-9964-391B-BD26F9AE1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5C7EFE9-ED0B-7A59-C7E5-E8B839E262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49798C8-B0C2-945C-AEC5-5834CC17CB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BBF0FE4-60F3-7F0B-75FE-07C50EB6F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F70F-6F53-4A81-84DB-C4C2CC2EB312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D16AA17-38B9-6625-35D2-5F19D71B6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AC6168F-65F9-A649-EA11-E62FEC029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D1AD2-8886-4C8C-BA74-F4CB44A43E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5160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FCA534-2FE2-1A93-E967-6B73D016C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B5F0182-0BF4-CEAB-D56A-7E9BF7E27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F70F-6F53-4A81-84DB-C4C2CC2EB312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10BA880-7729-9551-E80E-5A2816813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5C988F5-384B-C6B1-5D01-D0D98C1DA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D1AD2-8886-4C8C-BA74-F4CB44A43E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5781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0EEE90B-576D-321A-E3C7-205CFDB73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F70F-6F53-4A81-84DB-C4C2CC2EB312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F5A5A4C-C661-E5B4-1F27-F3E505FEF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C1F95CE-A41A-11B7-9978-ADEB698E6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D1AD2-8886-4C8C-BA74-F4CB44A43E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5141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C02731-786F-3A76-76A4-373E00DA1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7E475FD-DBD3-B6E2-EC22-362EDF7B7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0C2B549-C4A7-A308-63B7-360EA5F92E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CAAF829-8F9F-0444-7082-80201E809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F70F-6F53-4A81-84DB-C4C2CC2EB312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F5532F3-A093-58EC-1433-C6B432B0A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B38DF06-31F5-0C1D-07B8-214BB1BC4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D1AD2-8886-4C8C-BA74-F4CB44A43E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5169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4EB562-130C-3CA8-3F42-27B0F2DFB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79B62CF-B509-423D-8856-B412F2C5C1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034CDC7-DEE9-7208-E170-43721EE22E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BA38B29-7CEE-98CC-C4BA-6F33E45B5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F70F-6F53-4A81-84DB-C4C2CC2EB312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08218A-EED8-734C-900A-580CBCC6D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204033B-9804-6535-3ABE-D271CFDD8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D1AD2-8886-4C8C-BA74-F4CB44A43E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9795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350DD7F4-2818-BA6D-3411-2E3B28EEAF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360" b="922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n 7" descr="Forma&#10;&#10;Descripción generada automáticamente con confianza media">
            <a:extLst>
              <a:ext uri="{FF2B5EF4-FFF2-40B4-BE49-F238E27FC236}">
                <a16:creationId xmlns:a16="http://schemas.microsoft.com/office/drawing/2014/main" id="{D8FECFE6-8E91-1F1E-0D55-BE0516F53B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933"/>
          <a:stretch/>
        </p:blipFill>
        <p:spPr>
          <a:xfrm>
            <a:off x="8487608" y="6383475"/>
            <a:ext cx="1763888" cy="474525"/>
          </a:xfrm>
          <a:prstGeom prst="rect">
            <a:avLst/>
          </a:prstGeom>
        </p:spPr>
      </p:pic>
      <p:pic>
        <p:nvPicPr>
          <p:cNvPr id="9" name="Picture 2" descr="CONTACTO – Centro Joven Hellín">
            <a:extLst>
              <a:ext uri="{FF2B5EF4-FFF2-40B4-BE49-F238E27FC236}">
                <a16:creationId xmlns:a16="http://schemas.microsoft.com/office/drawing/2014/main" id="{C072BCA8-E765-9C95-BE15-47BD20D73D7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71" y="6046467"/>
            <a:ext cx="1847409" cy="67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BD9E0FD-643E-BC6D-A932-6372427B5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C12A660-6CA9-8579-9EDE-76E98F3CFB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ADDCDC-095B-1CCE-2000-F27AD1ED7A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EF70F-6F53-4A81-84DB-C4C2CC2EB312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85F2DAA-2D3C-5533-1F57-9A61B68B67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125EBB-EFA0-D01F-36A7-9B12A1937B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D1AD2-8886-4C8C-BA74-F4CB44A43E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8547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6FD50D83-9D67-52A9-C1F5-05CC17BD3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93405" y="5891"/>
            <a:ext cx="9144000" cy="2185416"/>
          </a:xfrm>
        </p:spPr>
        <p:txBody>
          <a:bodyPr>
            <a:normAutofit fontScale="90000"/>
          </a:bodyPr>
          <a:lstStyle/>
          <a:p>
            <a:r>
              <a:rPr lang="es-ES" sz="10400" b="1" dirty="0">
                <a:latin typeface="Miriam" panose="020B0502050101010101" pitchFamily="34" charset="-79"/>
                <a:cs typeface="Miriam" panose="020B0502050101010101" pitchFamily="34" charset="-79"/>
              </a:rPr>
              <a:t>HELLÍN</a:t>
            </a:r>
            <a:br>
              <a:rPr lang="es-ES" sz="4800" dirty="0"/>
            </a:br>
            <a:r>
              <a:rPr lang="es-ES" sz="3200" dirty="0">
                <a:latin typeface="Miriam Libre" panose="00000500000000000000" pitchFamily="2" charset="-79"/>
                <a:cs typeface="Miriam Libre" panose="00000500000000000000" pitchFamily="2" charset="-79"/>
              </a:rPr>
              <a:t>Innovación Tecnológica en la Administración Local de Castilla La Mancha</a:t>
            </a:r>
            <a:endParaRPr lang="es-ES" sz="3200" b="1" dirty="0">
              <a:latin typeface="Miriam Libre" panose="00000500000000000000" pitchFamily="2" charset="-79"/>
              <a:cs typeface="Miriam Libre" panose="00000500000000000000" pitchFamily="2" charset="-79"/>
            </a:endParaRP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0E5BC25A-A480-B2A9-4970-8662B9CB6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28211" y="2725747"/>
            <a:ext cx="8187316" cy="2185416"/>
          </a:xfrm>
        </p:spPr>
        <p:txBody>
          <a:bodyPr/>
          <a:lstStyle/>
          <a:p>
            <a:pPr algn="l"/>
            <a:r>
              <a:rPr lang="es-ES" b="1" dirty="0">
                <a:latin typeface="Miriam Libre" panose="00000500000000000000" pitchFamily="2" charset="-79"/>
                <a:cs typeface="Miriam Libre" panose="00000500000000000000" pitchFamily="2" charset="-79"/>
              </a:rPr>
              <a:t>Martes 18 de Octubre de</a:t>
            </a:r>
            <a:r>
              <a:rPr lang="es-ES" dirty="0">
                <a:latin typeface="Miriam Libre" panose="00000500000000000000" pitchFamily="2" charset="-79"/>
                <a:cs typeface="Miriam Libre" panose="00000500000000000000" pitchFamily="2" charset="-79"/>
              </a:rPr>
              <a:t> </a:t>
            </a:r>
            <a:r>
              <a:rPr lang="es-ES" b="1" dirty="0">
                <a:latin typeface="Miriam Libre" panose="00000500000000000000" pitchFamily="2" charset="-79"/>
                <a:cs typeface="Miriam Libre" panose="00000500000000000000" pitchFamily="2" charset="-79"/>
              </a:rPr>
              <a:t>2022</a:t>
            </a:r>
          </a:p>
          <a:p>
            <a:pPr algn="l"/>
            <a:r>
              <a:rPr lang="es-ES" dirty="0">
                <a:latin typeface="Miriam Libre" panose="00000500000000000000" pitchFamily="2" charset="-79"/>
                <a:cs typeface="Miriam Libre" panose="00000500000000000000" pitchFamily="2" charset="-79"/>
              </a:rPr>
              <a:t>Salón de Actos de la Diputación Provincial de Albacete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9CF128A-7DDB-C177-BFC8-31B937DCE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3775" y="6273772"/>
            <a:ext cx="1888225" cy="584228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DE51799-C843-47E2-B32C-F94294651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8086" y="0"/>
            <a:ext cx="2263914" cy="11499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4AEAE41-E5F7-1090-6CEE-DA825B1B1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5740"/>
            <a:ext cx="2171527" cy="94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0858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6FD50D83-9D67-52A9-C1F5-05CC17BD3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6175" y="132347"/>
            <a:ext cx="9144000" cy="3573379"/>
          </a:xfrm>
        </p:spPr>
        <p:txBody>
          <a:bodyPr>
            <a:normAutofit/>
          </a:bodyPr>
          <a:lstStyle/>
          <a:p>
            <a:r>
              <a:rPr lang="es-ES" sz="3600" b="1" dirty="0">
                <a:latin typeface="Miriam Libre" panose="00000500000000000000" pitchFamily="2" charset="-79"/>
                <a:cs typeface="Miriam Libre" panose="00000500000000000000" pitchFamily="2" charset="-79"/>
              </a:rPr>
              <a:t>5. DIGITALIZACIÓN ABRIGO GRANDE DE MINATEDA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0E5BC25A-A480-B2A9-4970-8662B9CB6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73179" y="1540042"/>
            <a:ext cx="9342348" cy="3371121"/>
          </a:xfrm>
        </p:spPr>
        <p:txBody>
          <a:bodyPr>
            <a:normAutofit/>
          </a:bodyPr>
          <a:lstStyle/>
          <a:p>
            <a:pPr marL="457200" indent="-457200" algn="l">
              <a:buAutoNum type="alphaLcParenR"/>
            </a:pPr>
            <a:endParaRPr lang="es-ES" sz="2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9CF128A-7DDB-C177-BFC8-31B937DCE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7000" y="6268582"/>
            <a:ext cx="1905000" cy="589418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DE51799-C843-47E2-B32C-F94294651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61" y="-34632"/>
            <a:ext cx="2263914" cy="11499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4AEAE41-E5F7-1090-6CEE-DA825B1B1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0473" y="0"/>
            <a:ext cx="2171527" cy="94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016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6FD50D83-9D67-52A9-C1F5-05CC17BD3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6175" y="132347"/>
            <a:ext cx="9144000" cy="1407695"/>
          </a:xfrm>
        </p:spPr>
        <p:txBody>
          <a:bodyPr>
            <a:normAutofit/>
          </a:bodyPr>
          <a:lstStyle/>
          <a:p>
            <a:endParaRPr lang="es-ES" sz="3600" b="1" dirty="0">
              <a:latin typeface="Miriam Libre" panose="00000500000000000000" pitchFamily="2" charset="-79"/>
              <a:cs typeface="Miriam Libre" panose="00000500000000000000" pitchFamily="2" charset="-79"/>
            </a:endParaRP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0E5BC25A-A480-B2A9-4970-8662B9CB6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73179" y="1540042"/>
            <a:ext cx="9342348" cy="3371121"/>
          </a:xfrm>
        </p:spPr>
        <p:txBody>
          <a:bodyPr>
            <a:normAutofit/>
          </a:bodyPr>
          <a:lstStyle/>
          <a:p>
            <a:pPr algn="l"/>
            <a:endParaRPr lang="es-ES" sz="2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" sz="3200" dirty="0">
                <a:cs typeface="Miriam Libre" panose="00000500000000000000" pitchFamily="2" charset="-79"/>
              </a:rPr>
              <a:t>Subvención del Ministerio de Cultura (Patrimonio Mundial)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" sz="3200" dirty="0">
                <a:cs typeface="Miriam Libre" panose="00000500000000000000" pitchFamily="2" charset="-79"/>
              </a:rPr>
              <a:t>Proyecto premiado por AMETIC y DTI en las Jornadas de Digitalización Benidorm 2022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9CF128A-7DDB-C177-BFC8-31B937DCE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7000" y="6268582"/>
            <a:ext cx="1905000" cy="589418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DE51799-C843-47E2-B32C-F94294651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61" y="-34632"/>
            <a:ext cx="2263914" cy="11499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4AEAE41-E5F7-1090-6CEE-DA825B1B1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0473" y="0"/>
            <a:ext cx="2171527" cy="94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7585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6FD50D83-9D67-52A9-C1F5-05CC17BD3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6175" y="132347"/>
            <a:ext cx="9144000" cy="3573379"/>
          </a:xfrm>
        </p:spPr>
        <p:txBody>
          <a:bodyPr>
            <a:normAutofit/>
          </a:bodyPr>
          <a:lstStyle/>
          <a:p>
            <a:endParaRPr lang="es-ES" sz="3600" b="1" dirty="0">
              <a:latin typeface="Miriam Libre" panose="00000500000000000000" pitchFamily="2" charset="-79"/>
              <a:cs typeface="Miriam Libre" panose="00000500000000000000" pitchFamily="2" charset="-79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222D4AF6-0964-7D71-2CB2-AB0565C259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6175" y="1115293"/>
            <a:ext cx="7700625" cy="4764635"/>
          </a:xfrm>
          <a:prstGeom prst="rect">
            <a:avLst/>
          </a:prstGeom>
        </p:spPr>
      </p:pic>
      <p:sp>
        <p:nvSpPr>
          <p:cNvPr id="5" name="Subtítulo 4">
            <a:extLst>
              <a:ext uri="{FF2B5EF4-FFF2-40B4-BE49-F238E27FC236}">
                <a16:creationId xmlns:a16="http://schemas.microsoft.com/office/drawing/2014/main" id="{0E5BC25A-A480-B2A9-4970-8662B9CB6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73179" y="1503947"/>
            <a:ext cx="9342348" cy="3371121"/>
          </a:xfrm>
        </p:spPr>
        <p:txBody>
          <a:bodyPr>
            <a:normAutofit/>
          </a:bodyPr>
          <a:lstStyle/>
          <a:p>
            <a:pPr marL="457200" indent="-457200" algn="l">
              <a:buAutoNum type="alphaLcParenR"/>
            </a:pPr>
            <a:endParaRPr lang="es-ES" sz="2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9CF128A-7DDB-C177-BFC8-31B937DCE6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7000" y="6268582"/>
            <a:ext cx="1905000" cy="589418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DE51799-C843-47E2-B32C-F94294651F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61" y="-34632"/>
            <a:ext cx="2263914" cy="11499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4AEAE41-E5F7-1090-6CEE-DA825B1B1C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20473" y="0"/>
            <a:ext cx="2171527" cy="94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013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6FD50D83-9D67-52A9-C1F5-05CC17BD3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6175" y="132347"/>
            <a:ext cx="9144000" cy="2069432"/>
          </a:xfrm>
        </p:spPr>
        <p:txBody>
          <a:bodyPr>
            <a:normAutofit/>
          </a:bodyPr>
          <a:lstStyle/>
          <a:p>
            <a:r>
              <a:rPr lang="es-ES" sz="3600" b="1" dirty="0">
                <a:latin typeface="Miriam Libre" panose="00000500000000000000" pitchFamily="2" charset="-79"/>
                <a:cs typeface="Miriam Libre" panose="00000500000000000000" pitchFamily="2" charset="-79"/>
              </a:rPr>
              <a:t>6. PLAN DE SOSTENIBILIDAD TURÍSTICA 2021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0E5BC25A-A480-B2A9-4970-8662B9CB6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21578" y="2615078"/>
            <a:ext cx="9342348" cy="1985211"/>
          </a:xfrm>
        </p:spPr>
        <p:txBody>
          <a:bodyPr>
            <a:normAutofit/>
          </a:bodyPr>
          <a:lstStyle/>
          <a:p>
            <a:pPr marL="457200" indent="-457200" algn="l">
              <a:buAutoNum type="alphaLcParenR"/>
            </a:pPr>
            <a:r>
              <a:rPr lang="es-ES" sz="4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Más de 400000 € en digitalización (a ejecutar en los próximos años)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9CF128A-7DDB-C177-BFC8-31B937DCE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7000" y="6268582"/>
            <a:ext cx="1905000" cy="589418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DE51799-C843-47E2-B32C-F94294651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263914" cy="11499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4AEAE41-E5F7-1090-6CEE-DA825B1B1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0473" y="0"/>
            <a:ext cx="2171527" cy="94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943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6FD50D83-9D67-52A9-C1F5-05CC17BD3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6175" y="132347"/>
            <a:ext cx="9144000" cy="2069432"/>
          </a:xfrm>
        </p:spPr>
        <p:txBody>
          <a:bodyPr>
            <a:normAutofit/>
          </a:bodyPr>
          <a:lstStyle/>
          <a:p>
            <a:r>
              <a:rPr lang="es-ES" sz="3600" b="1" dirty="0">
                <a:latin typeface="Miriam Libre" panose="00000500000000000000" pitchFamily="2" charset="-79"/>
                <a:cs typeface="Miriam Libre" panose="00000500000000000000" pitchFamily="2" charset="-79"/>
              </a:rPr>
              <a:t>6. SISTEMA DE CONTROL DE PRESENCIA (2022)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0E5BC25A-A480-B2A9-4970-8662B9CB6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21578" y="2615078"/>
            <a:ext cx="9342348" cy="1985211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E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Renovación de 7 terminales de control de presencia dotándolos de un sistema de reconocimiento facial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E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Ayuntamiento, Casa de la Cultura, Piscina Cubierta (Deportes), </a:t>
            </a:r>
            <a:r>
              <a:rPr lang="es-ES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Brigadilla</a:t>
            </a:r>
            <a:r>
              <a:rPr lang="es-E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Servicios Eléctricos, Policía Local, RRHH/Personal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s-ES" sz="32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9CF128A-7DDB-C177-BFC8-31B937DCE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7000" y="6268582"/>
            <a:ext cx="1905000" cy="589418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DE51799-C843-47E2-B32C-F94294651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263914" cy="11499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4AEAE41-E5F7-1090-6CEE-DA825B1B1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0473" y="0"/>
            <a:ext cx="2171527" cy="94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0481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6FD50D83-9D67-52A9-C1F5-05CC17BD3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6175" y="132347"/>
            <a:ext cx="9144000" cy="1017578"/>
          </a:xfrm>
        </p:spPr>
        <p:txBody>
          <a:bodyPr>
            <a:normAutofit/>
          </a:bodyPr>
          <a:lstStyle/>
          <a:p>
            <a:r>
              <a:rPr lang="es-ES" sz="3600" b="1" dirty="0">
                <a:latin typeface="Miriam Libre" panose="00000500000000000000" pitchFamily="2" charset="-79"/>
                <a:cs typeface="Miriam Libre" panose="00000500000000000000" pitchFamily="2" charset="-79"/>
              </a:rPr>
              <a:t>7. LINEA VERDE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0E5BC25A-A480-B2A9-4970-8662B9CB6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1957" y="2615078"/>
            <a:ext cx="9342348" cy="1985211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E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Gestión de Incidencias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E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Consultas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E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Noticias y alertas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E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Puntos de interés</a:t>
            </a:r>
            <a:endParaRPr lang="es-E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s-ES" sz="32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9CF128A-7DDB-C177-BFC8-31B937DCE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7000" y="6268582"/>
            <a:ext cx="1905000" cy="589418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DE51799-C843-47E2-B32C-F94294651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263914" cy="11499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4AEAE41-E5F7-1090-6CEE-DA825B1B1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0473" y="0"/>
            <a:ext cx="2171527" cy="94678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09CFF24F-89EB-6D6E-0B19-327C07B904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0687" y="1428121"/>
            <a:ext cx="4944979" cy="2780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9383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6FD50D83-9D67-52A9-C1F5-05CC17BD3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6175" y="540331"/>
            <a:ext cx="9144000" cy="2185416"/>
          </a:xfrm>
        </p:spPr>
        <p:txBody>
          <a:bodyPr>
            <a:normAutofit/>
          </a:bodyPr>
          <a:lstStyle/>
          <a:p>
            <a:r>
              <a:rPr lang="es-ES" sz="4800" b="1" dirty="0">
                <a:latin typeface="Miriam Libre" panose="00000500000000000000" pitchFamily="2" charset="-79"/>
                <a:cs typeface="Miriam Libre" panose="00000500000000000000" pitchFamily="2" charset="-79"/>
              </a:rPr>
              <a:t>OBJETIVOS 2022……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0E5BC25A-A480-B2A9-4970-8662B9CB6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28211" y="2725747"/>
            <a:ext cx="8187316" cy="2185416"/>
          </a:xfrm>
        </p:spPr>
        <p:txBody>
          <a:bodyPr/>
          <a:lstStyle/>
          <a:p>
            <a:pPr algn="l"/>
            <a:endParaRPr lang="es-ES" dirty="0">
              <a:latin typeface="Miriam Libre" panose="00000500000000000000" pitchFamily="2" charset="-79"/>
              <a:cs typeface="Miriam Libre" panose="00000500000000000000" pitchFamily="2" charset="-79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9CF128A-7DDB-C177-BFC8-31B937DCE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526" y="6317669"/>
            <a:ext cx="1770474" cy="54779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DE51799-C843-47E2-B32C-F94294651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8086" y="-91848"/>
            <a:ext cx="2263914" cy="11499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4AEAE41-E5F7-1090-6CEE-DA825B1B1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2171527" cy="94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873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6FD50D83-9D67-52A9-C1F5-05CC17BD3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6175" y="132347"/>
            <a:ext cx="9144000" cy="2069432"/>
          </a:xfrm>
        </p:spPr>
        <p:txBody>
          <a:bodyPr>
            <a:normAutofit/>
          </a:bodyPr>
          <a:lstStyle/>
          <a:p>
            <a:r>
              <a:rPr lang="es-ES" sz="3600" b="1" dirty="0">
                <a:latin typeface="Miriam Libre" panose="00000500000000000000" pitchFamily="2" charset="-79"/>
                <a:cs typeface="Miriam Libre" panose="00000500000000000000" pitchFamily="2" charset="-79"/>
              </a:rPr>
              <a:t>1. PROYECTO HELLÍN PLAZA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0E5BC25A-A480-B2A9-4970-8662B9CB6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21578" y="2615078"/>
            <a:ext cx="9342348" cy="1985211"/>
          </a:xfrm>
        </p:spPr>
        <p:txBody>
          <a:bodyPr>
            <a:normAutofit/>
          </a:bodyPr>
          <a:lstStyle/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s-ES" sz="4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Digitalización Mercado Municipal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s-ES" sz="4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Plataforma E-</a:t>
            </a:r>
            <a:r>
              <a:rPr lang="es-ES" sz="4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comerce</a:t>
            </a:r>
            <a:endParaRPr lang="es-ES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s-E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s-ES" sz="32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9CF128A-7DDB-C177-BFC8-31B937DCE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7000" y="6268582"/>
            <a:ext cx="1905000" cy="589418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DE51799-C843-47E2-B32C-F94294651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263914" cy="11499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4AEAE41-E5F7-1090-6CEE-DA825B1B1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0473" y="0"/>
            <a:ext cx="2171527" cy="94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6756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6FD50D83-9D67-52A9-C1F5-05CC17BD3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6175" y="132347"/>
            <a:ext cx="9144000" cy="2069432"/>
          </a:xfrm>
        </p:spPr>
        <p:txBody>
          <a:bodyPr>
            <a:normAutofit/>
          </a:bodyPr>
          <a:lstStyle/>
          <a:p>
            <a:r>
              <a:rPr lang="es-ES" sz="3600" b="1" dirty="0">
                <a:latin typeface="Miriam Libre" panose="00000500000000000000" pitchFamily="2" charset="-79"/>
                <a:cs typeface="Miriam Libre" panose="00000500000000000000" pitchFamily="2" charset="-79"/>
              </a:rPr>
              <a:t>2 REALIDADA AUMENTADA 2.0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0E5BC25A-A480-B2A9-4970-8662B9CB6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21578" y="2615078"/>
            <a:ext cx="9342348" cy="1985211"/>
          </a:xfrm>
        </p:spPr>
        <p:txBody>
          <a:bodyPr>
            <a:normAutofit/>
          </a:bodyPr>
          <a:lstStyle/>
          <a:p>
            <a:pPr lvl="1" algn="l"/>
            <a:r>
              <a:rPr lang="es-ES" sz="4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ABRIGO GRANDE MINATEDA (SOLICITADA AYUDA MINISTERIO)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s-E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s-ES" sz="32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9CF128A-7DDB-C177-BFC8-31B937DCE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7000" y="6268582"/>
            <a:ext cx="1905000" cy="589418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DE51799-C843-47E2-B32C-F94294651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263914" cy="11499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4AEAE41-E5F7-1090-6CEE-DA825B1B1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0473" y="0"/>
            <a:ext cx="2171527" cy="94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5919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6FD50D83-9D67-52A9-C1F5-05CC17BD3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6175" y="132347"/>
            <a:ext cx="9144000" cy="2069432"/>
          </a:xfrm>
        </p:spPr>
        <p:txBody>
          <a:bodyPr>
            <a:normAutofit/>
          </a:bodyPr>
          <a:lstStyle/>
          <a:p>
            <a:r>
              <a:rPr lang="es-ES" sz="3600" b="1" dirty="0">
                <a:latin typeface="Miriam Libre" panose="00000500000000000000" pitchFamily="2" charset="-79"/>
                <a:cs typeface="Miriam Libre" panose="00000500000000000000" pitchFamily="2" charset="-79"/>
              </a:rPr>
              <a:t>3. DIGITALIZACIÓN OBRA MARIANO TOMÁS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0E5BC25A-A480-B2A9-4970-8662B9CB6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21578" y="2615078"/>
            <a:ext cx="9342348" cy="1985211"/>
          </a:xfrm>
        </p:spPr>
        <p:txBody>
          <a:bodyPr>
            <a:normAutofit/>
          </a:bodyPr>
          <a:lstStyle/>
          <a:p>
            <a:pPr lvl="1" algn="l"/>
            <a:r>
              <a:rPr lang="es-ES" sz="4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CONCEDIDA AYUDA MINISTERIO DE CULTURA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s-E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s-ES" sz="32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9CF128A-7DDB-C177-BFC8-31B937DCE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7000" y="6268582"/>
            <a:ext cx="1905000" cy="589418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DE51799-C843-47E2-B32C-F94294651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263914" cy="11499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4AEAE41-E5F7-1090-6CEE-DA825B1B1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0473" y="0"/>
            <a:ext cx="2171527" cy="94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309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6FD50D83-9D67-52A9-C1F5-05CC17BD3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6175" y="540331"/>
            <a:ext cx="9144000" cy="1149925"/>
          </a:xfrm>
        </p:spPr>
        <p:txBody>
          <a:bodyPr>
            <a:normAutofit/>
          </a:bodyPr>
          <a:lstStyle/>
          <a:p>
            <a:r>
              <a:rPr lang="es-ES" sz="4800" b="1" dirty="0">
                <a:latin typeface="Miriam Libre" panose="00000500000000000000" pitchFamily="2" charset="-79"/>
                <a:cs typeface="Miriam Libre" panose="00000500000000000000" pitchFamily="2" charset="-79"/>
              </a:rPr>
              <a:t>Introducción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0E5BC25A-A480-B2A9-4970-8662B9CB6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28211" y="1690256"/>
            <a:ext cx="8187316" cy="3220907"/>
          </a:xfrm>
        </p:spPr>
        <p:txBody>
          <a:bodyPr/>
          <a:lstStyle/>
          <a:p>
            <a:pPr algn="l"/>
            <a:r>
              <a:rPr lang="es-ES" dirty="0">
                <a:latin typeface="Miriam Libre" panose="00000500000000000000" pitchFamily="2" charset="-79"/>
                <a:cs typeface="Miriam Libre" panose="00000500000000000000" pitchFamily="2" charset="-79"/>
              </a:rPr>
              <a:t>El Ayuntamiento forma parte con el resto de pueblos de la provincia del programa SEDIPUALBA para todos los temas de administración electrónica</a:t>
            </a:r>
          </a:p>
          <a:p>
            <a:pPr algn="l"/>
            <a:r>
              <a:rPr lang="es-ES" dirty="0">
                <a:latin typeface="Miriam Libre" panose="00000500000000000000" pitchFamily="2" charset="-79"/>
                <a:cs typeface="Miriam Libre" panose="00000500000000000000" pitchFamily="2" charset="-79"/>
              </a:rPr>
              <a:t>En 2019 el alcalde Ramón García y su equipo de gobierno crean la Concejalía de Proyectos Europeos con el objetivo de concurrir a Fondos Europeos, Next </a:t>
            </a:r>
            <a:r>
              <a:rPr lang="es-ES" dirty="0" err="1">
                <a:latin typeface="Miriam Libre" panose="00000500000000000000" pitchFamily="2" charset="-79"/>
                <a:cs typeface="Miriam Libre" panose="00000500000000000000" pitchFamily="2" charset="-79"/>
              </a:rPr>
              <a:t>Generation</a:t>
            </a:r>
            <a:r>
              <a:rPr lang="es-ES" dirty="0">
                <a:latin typeface="Miriam Libre" panose="00000500000000000000" pitchFamily="2" charset="-79"/>
                <a:cs typeface="Miriam Libre" panose="00000500000000000000" pitchFamily="2" charset="-79"/>
              </a:rPr>
              <a:t> etc.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9CF128A-7DDB-C177-BFC8-31B937DCE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526" y="6317669"/>
            <a:ext cx="1770474" cy="54779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DE51799-C843-47E2-B32C-F94294651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8086" y="-91848"/>
            <a:ext cx="2263914" cy="11499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4AEAE41-E5F7-1090-6CEE-DA825B1B1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2171527" cy="94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4212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6FD50D83-9D67-52A9-C1F5-05CC17BD3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6175" y="132347"/>
            <a:ext cx="9144000" cy="2069432"/>
          </a:xfrm>
        </p:spPr>
        <p:txBody>
          <a:bodyPr>
            <a:normAutofit/>
          </a:bodyPr>
          <a:lstStyle/>
          <a:p>
            <a:r>
              <a:rPr lang="es-ES" sz="3600" b="1" dirty="0">
                <a:latin typeface="Miriam Libre" panose="00000500000000000000" pitchFamily="2" charset="-79"/>
                <a:cs typeface="Miriam Libre" panose="00000500000000000000" pitchFamily="2" charset="-79"/>
              </a:rPr>
              <a:t>4. AYUDA A ENTIDADES LOCALES DE MENOS DE 50000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0E5BC25A-A480-B2A9-4970-8662B9CB6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21578" y="2615078"/>
            <a:ext cx="9342348" cy="1985211"/>
          </a:xfrm>
        </p:spPr>
        <p:txBody>
          <a:bodyPr>
            <a:normAutofit fontScale="85000" lnSpcReduction="20000"/>
          </a:bodyPr>
          <a:lstStyle/>
          <a:p>
            <a:pPr lvl="1" algn="l"/>
            <a:r>
              <a:rPr lang="es-E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Preasignación de + de 200000 €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s-E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Oficina virtual y Atención Ciudadana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s-E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Datos turísticos y </a:t>
            </a:r>
            <a:r>
              <a:rPr lang="es-ES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estdísticos</a:t>
            </a:r>
            <a:endParaRPr lang="es-E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s-E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Procesamiento de Datos y correo electrónico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s-E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Cámaras de seguridad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s-E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Chat </a:t>
            </a:r>
            <a:r>
              <a:rPr lang="es-ES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Boot</a:t>
            </a:r>
            <a:endParaRPr lang="es-E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s-E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s-ES" sz="32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9CF128A-7DDB-C177-BFC8-31B937DCE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7000" y="6268582"/>
            <a:ext cx="1905000" cy="589418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DE51799-C843-47E2-B32C-F94294651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263914" cy="11499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4AEAE41-E5F7-1090-6CEE-DA825B1B1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0473" y="0"/>
            <a:ext cx="2171527" cy="94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7768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6FD50D83-9D67-52A9-C1F5-05CC17BD3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6175" y="540331"/>
            <a:ext cx="9144000" cy="2185416"/>
          </a:xfrm>
        </p:spPr>
        <p:txBody>
          <a:bodyPr>
            <a:normAutofit/>
          </a:bodyPr>
          <a:lstStyle/>
          <a:p>
            <a:r>
              <a:rPr lang="es-ES" sz="4800" b="1" dirty="0">
                <a:latin typeface="Miriam Libre" panose="00000500000000000000" pitchFamily="2" charset="-79"/>
                <a:cs typeface="Miriam Libre" panose="00000500000000000000" pitchFamily="2" charset="-79"/>
              </a:rPr>
              <a:t>Gracias por su atención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0E5BC25A-A480-B2A9-4970-8662B9CB6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28211" y="2725747"/>
            <a:ext cx="8187316" cy="2185416"/>
          </a:xfrm>
        </p:spPr>
        <p:txBody>
          <a:bodyPr/>
          <a:lstStyle/>
          <a:p>
            <a:pPr algn="l"/>
            <a:endParaRPr lang="es-ES" dirty="0">
              <a:latin typeface="Miriam Libre" panose="00000500000000000000" pitchFamily="2" charset="-79"/>
              <a:cs typeface="Miriam Libre" panose="00000500000000000000" pitchFamily="2" charset="-79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9CF128A-7DDB-C177-BFC8-31B937DCE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526" y="6317669"/>
            <a:ext cx="1770474" cy="54779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DE51799-C843-47E2-B32C-F94294651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8086" y="-91848"/>
            <a:ext cx="2263914" cy="11499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4AEAE41-E5F7-1090-6CEE-DA825B1B1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2171527" cy="94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343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6FD50D83-9D67-52A9-C1F5-05CC17BD3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6175" y="540331"/>
            <a:ext cx="9144000" cy="2185416"/>
          </a:xfrm>
        </p:spPr>
        <p:txBody>
          <a:bodyPr>
            <a:normAutofit/>
          </a:bodyPr>
          <a:lstStyle/>
          <a:p>
            <a:r>
              <a:rPr lang="es-ES" sz="4800" b="1" dirty="0">
                <a:latin typeface="Miriam Libre" panose="00000500000000000000" pitchFamily="2" charset="-79"/>
                <a:cs typeface="Miriam Libre" panose="00000500000000000000" pitchFamily="2" charset="-79"/>
              </a:rPr>
              <a:t>PRINCIPALES ITEMS 2015-2022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0E5BC25A-A480-B2A9-4970-8662B9CB6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28211" y="2725747"/>
            <a:ext cx="8187316" cy="2185416"/>
          </a:xfrm>
        </p:spPr>
        <p:txBody>
          <a:bodyPr/>
          <a:lstStyle/>
          <a:p>
            <a:pPr algn="l"/>
            <a:endParaRPr lang="es-ES" dirty="0">
              <a:latin typeface="Miriam Libre" panose="00000500000000000000" pitchFamily="2" charset="-79"/>
              <a:cs typeface="Miriam Libre" panose="00000500000000000000" pitchFamily="2" charset="-79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9CF128A-7DDB-C177-BFC8-31B937DCE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526" y="6317669"/>
            <a:ext cx="1770474" cy="54779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DE51799-C843-47E2-B32C-F94294651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8086" y="-91848"/>
            <a:ext cx="2263914" cy="11499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4AEAE41-E5F7-1090-6CEE-DA825B1B1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2171527" cy="94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388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6FD50D83-9D67-52A9-C1F5-05CC17BD3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55070" y="780963"/>
            <a:ext cx="9144000" cy="1252374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ES" sz="3600" b="1" dirty="0">
                <a:latin typeface="Miriam Libre" panose="00000500000000000000" pitchFamily="2" charset="-79"/>
                <a:cs typeface="Miriam Libre" panose="00000500000000000000" pitchFamily="2" charset="-79"/>
              </a:rPr>
              <a:t>EDUSI AREA FUNCIONAL DE HELLÍN (2019)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0E5BC25A-A480-B2A9-4970-8662B9CB6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28211" y="2033337"/>
            <a:ext cx="8187316" cy="2877826"/>
          </a:xfrm>
        </p:spPr>
        <p:txBody>
          <a:bodyPr/>
          <a:lstStyle/>
          <a:p>
            <a:pPr marL="457200" indent="-457200" algn="l">
              <a:buAutoNum type="alphaLcParenR"/>
            </a:pPr>
            <a:r>
              <a:rPr lang="es-ES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Modernización tecnológica para el despliegue de nuevos servicios de administración electrónica y la gestión inteligente de servicios urbanos</a:t>
            </a:r>
          </a:p>
          <a:p>
            <a:pPr algn="l"/>
            <a:r>
              <a:rPr lang="es-E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ES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inversión económica total</a:t>
            </a:r>
            <a:r>
              <a:rPr lang="es-E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realizada fue de unos 15000€: 12.393,40€ + IVA (14996,01 €)</a:t>
            </a:r>
          </a:p>
          <a:p>
            <a:pPr algn="l"/>
            <a:endParaRPr lang="es-ES" dirty="0">
              <a:latin typeface="Miriam Libre" panose="00000500000000000000" pitchFamily="2" charset="-79"/>
              <a:cs typeface="Miriam Libre" panose="00000500000000000000" pitchFamily="2" charset="-79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9CF128A-7DDB-C177-BFC8-31B937DCE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7000" y="6268582"/>
            <a:ext cx="1905000" cy="589418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DE51799-C843-47E2-B32C-F94294651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61" y="-34632"/>
            <a:ext cx="2263914" cy="11499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4AEAE41-E5F7-1090-6CEE-DA825B1B1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0473" y="0"/>
            <a:ext cx="2171527" cy="94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803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6FD50D83-9D67-52A9-C1F5-05CC17BD3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6175" y="132347"/>
            <a:ext cx="9144000" cy="1407695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ES" sz="3600" b="1" dirty="0">
                <a:latin typeface="Miriam Libre" panose="00000500000000000000" pitchFamily="2" charset="-79"/>
                <a:cs typeface="Miriam Libre" panose="00000500000000000000" pitchFamily="2" charset="-79"/>
              </a:rPr>
              <a:t>EDUSI AREA FUNCIONAL DE HELLÍN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0E5BC25A-A480-B2A9-4970-8662B9CB6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73179" y="1540042"/>
            <a:ext cx="9342348" cy="3371121"/>
          </a:xfrm>
        </p:spPr>
        <p:txBody>
          <a:bodyPr>
            <a:normAutofit/>
          </a:bodyPr>
          <a:lstStyle/>
          <a:p>
            <a:pPr marL="457200" indent="-457200" algn="l">
              <a:buAutoNum type="alphaLcParenR"/>
            </a:pPr>
            <a:endParaRPr lang="es-ES" sz="2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s-ES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b) Equipamiento informático  Centro de Formación Municipal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E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aulas de informática con nuevos equipos proyector y pantalla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E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Equipamiento con proyector, ordenador y pantalla del resto de aulas</a:t>
            </a:r>
          </a:p>
          <a:p>
            <a:pPr algn="l"/>
            <a:endParaRPr lang="es-E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s-ES" dirty="0">
              <a:latin typeface="Miriam Libre" panose="00000500000000000000" pitchFamily="2" charset="-79"/>
              <a:cs typeface="Miriam Libre" panose="00000500000000000000" pitchFamily="2" charset="-79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9CF128A-7DDB-C177-BFC8-31B937DCE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7000" y="6268582"/>
            <a:ext cx="1905000" cy="589418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DE51799-C843-47E2-B32C-F94294651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61" y="-34632"/>
            <a:ext cx="2263914" cy="11499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4AEAE41-E5F7-1090-6CEE-DA825B1B1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0473" y="0"/>
            <a:ext cx="2171527" cy="94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184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69F4FEB0-26CD-67AB-7EF1-350D3DA73F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9809" y="58631"/>
            <a:ext cx="3047510" cy="1371380"/>
          </a:xfrm>
          <a:prstGeom prst="rect">
            <a:avLst/>
          </a:prstGeom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id="{6FD50D83-9D67-52A9-C1F5-05CC17BD3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6175" y="132347"/>
            <a:ext cx="9144000" cy="1407695"/>
          </a:xfrm>
        </p:spPr>
        <p:txBody>
          <a:bodyPr>
            <a:normAutofit/>
          </a:bodyPr>
          <a:lstStyle/>
          <a:p>
            <a:endParaRPr lang="es-ES" sz="3600" b="1" dirty="0">
              <a:latin typeface="Miriam Libre" panose="00000500000000000000" pitchFamily="2" charset="-79"/>
              <a:cs typeface="Miriam Libre" panose="00000500000000000000" pitchFamily="2" charset="-79"/>
            </a:endParaRP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0E5BC25A-A480-B2A9-4970-8662B9CB6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73179" y="1540042"/>
            <a:ext cx="9342348" cy="3371121"/>
          </a:xfrm>
        </p:spPr>
        <p:txBody>
          <a:bodyPr>
            <a:normAutofit/>
          </a:bodyPr>
          <a:lstStyle/>
          <a:p>
            <a:pPr marL="457200" indent="-457200" algn="l">
              <a:buAutoNum type="alphaLcParenR"/>
            </a:pPr>
            <a:endParaRPr lang="es-ES" sz="2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s-E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s-ES" dirty="0">
              <a:latin typeface="Miriam Libre" panose="00000500000000000000" pitchFamily="2" charset="-79"/>
              <a:cs typeface="Miriam Libre" panose="00000500000000000000" pitchFamily="2" charset="-79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9CF128A-7DDB-C177-BFC8-31B937DCE6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7000" y="6268582"/>
            <a:ext cx="1905000" cy="589418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DE51799-C843-47E2-B32C-F94294651F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61" y="-34632"/>
            <a:ext cx="2263914" cy="11499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4AEAE41-E5F7-1090-6CEE-DA825B1B1C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20473" y="0"/>
            <a:ext cx="2171527" cy="94678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1016337B-164C-62F5-DB78-7E84F94B35A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86178" y="1540042"/>
            <a:ext cx="6419644" cy="481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685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6FD50D83-9D67-52A9-C1F5-05CC17BD3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6175" y="132347"/>
            <a:ext cx="9144000" cy="1407695"/>
          </a:xfrm>
        </p:spPr>
        <p:txBody>
          <a:bodyPr>
            <a:normAutofit/>
          </a:bodyPr>
          <a:lstStyle/>
          <a:p>
            <a:r>
              <a:rPr lang="es-ES" sz="3600" b="1" dirty="0">
                <a:latin typeface="Miriam Libre" panose="00000500000000000000" pitchFamily="2" charset="-79"/>
                <a:cs typeface="Miriam Libre" panose="00000500000000000000" pitchFamily="2" charset="-79"/>
              </a:rPr>
              <a:t>2. FORMACIÓN PERSONAL AYUNTAMIENTO (2020)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0E5BC25A-A480-B2A9-4970-8662B9CB6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73179" y="1540042"/>
            <a:ext cx="9342348" cy="3371121"/>
          </a:xfrm>
        </p:spPr>
        <p:txBody>
          <a:bodyPr>
            <a:normAutofit/>
          </a:bodyPr>
          <a:lstStyle/>
          <a:p>
            <a:pPr marL="457200" indent="-457200" algn="l">
              <a:buAutoNum type="alphaLcParenR"/>
            </a:pPr>
            <a:endParaRPr lang="es-ES" sz="2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s-ES" sz="2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s-ES" dirty="0">
                <a:latin typeface="Miriam Libre" panose="00000500000000000000" pitchFamily="2" charset="-79"/>
                <a:cs typeface="Miriam Libre" panose="00000500000000000000" pitchFamily="2" charset="-79"/>
              </a:rPr>
              <a:t>“Herramientas para Teletrabajo y Tele Formación”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9CF128A-7DDB-C177-BFC8-31B937DCE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7000" y="6268582"/>
            <a:ext cx="1905000" cy="589418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DE51799-C843-47E2-B32C-F94294651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61" y="-34632"/>
            <a:ext cx="2263914" cy="11499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4AEAE41-E5F7-1090-6CEE-DA825B1B1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0473" y="0"/>
            <a:ext cx="2171527" cy="94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240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6FD50D83-9D67-52A9-C1F5-05CC17BD3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6175" y="132347"/>
            <a:ext cx="9144000" cy="1407695"/>
          </a:xfrm>
        </p:spPr>
        <p:txBody>
          <a:bodyPr>
            <a:normAutofit/>
          </a:bodyPr>
          <a:lstStyle/>
          <a:p>
            <a:r>
              <a:rPr lang="es-ES" sz="3600" b="1" dirty="0">
                <a:latin typeface="Miriam Libre" panose="00000500000000000000" pitchFamily="2" charset="-79"/>
                <a:cs typeface="Miriam Libre" panose="00000500000000000000" pitchFamily="2" charset="-79"/>
              </a:rPr>
              <a:t>3. PLAN DE CHOQUE COVID 19 (2020)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0E5BC25A-A480-B2A9-4970-8662B9CB6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73179" y="1540042"/>
            <a:ext cx="9342348" cy="3371121"/>
          </a:xfrm>
        </p:spPr>
        <p:txBody>
          <a:bodyPr>
            <a:normAutofit/>
          </a:bodyPr>
          <a:lstStyle/>
          <a:p>
            <a:pPr marL="457200" indent="-457200" algn="l">
              <a:buAutoNum type="alphaLcParenR"/>
            </a:pPr>
            <a:endParaRPr lang="es-ES" sz="2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s-ES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Formación en Digitalización a empresas y comercios locales</a:t>
            </a:r>
            <a:endParaRPr lang="es-ES" sz="2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" dirty="0">
                <a:latin typeface="Miriam Libre" panose="00000500000000000000" pitchFamily="2" charset="-79"/>
                <a:cs typeface="Miriam Libre" panose="00000500000000000000" pitchFamily="2" charset="-79"/>
              </a:rPr>
              <a:t>Digitalización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" dirty="0">
                <a:latin typeface="Miriam Libre" panose="00000500000000000000" pitchFamily="2" charset="-79"/>
                <a:cs typeface="Miriam Libre" panose="00000500000000000000" pitchFamily="2" charset="-79"/>
              </a:rPr>
              <a:t>Desarrollo web y redes sociales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" dirty="0">
                <a:latin typeface="Miriam Libre" panose="00000500000000000000" pitchFamily="2" charset="-79"/>
                <a:cs typeface="Miriam Libre" panose="00000500000000000000" pitchFamily="2" charset="-79"/>
              </a:rPr>
              <a:t>Comercio on-line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" dirty="0">
                <a:latin typeface="Miriam Libre" panose="00000500000000000000" pitchFamily="2" charset="-79"/>
                <a:cs typeface="Miriam Libre" panose="00000500000000000000" pitchFamily="2" charset="-79"/>
              </a:rPr>
              <a:t>Estrategias de futuro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9CF128A-7DDB-C177-BFC8-31B937DCE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7000" y="6268582"/>
            <a:ext cx="1905000" cy="589418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DE51799-C843-47E2-B32C-F94294651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61" y="-34632"/>
            <a:ext cx="2263914" cy="11499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4AEAE41-E5F7-1090-6CEE-DA825B1B1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0473" y="0"/>
            <a:ext cx="2171527" cy="94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180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6FD50D83-9D67-52A9-C1F5-05CC17BD3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6175" y="132347"/>
            <a:ext cx="9144000" cy="1864895"/>
          </a:xfrm>
        </p:spPr>
        <p:txBody>
          <a:bodyPr>
            <a:normAutofit/>
          </a:bodyPr>
          <a:lstStyle/>
          <a:p>
            <a:r>
              <a:rPr lang="es-ES" sz="3600" b="1" dirty="0">
                <a:latin typeface="Miriam Libre" panose="00000500000000000000" pitchFamily="2" charset="-79"/>
                <a:cs typeface="Miriam Libre" panose="00000500000000000000" pitchFamily="2" charset="-79"/>
              </a:rPr>
              <a:t>4. HELLÍN DESTINO TURÍSTICO INTELIGENTE (2020)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0E5BC25A-A480-B2A9-4970-8662B9CB6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73179" y="1540042"/>
            <a:ext cx="9342348" cy="3371121"/>
          </a:xfrm>
        </p:spPr>
        <p:txBody>
          <a:bodyPr>
            <a:normAutofit/>
          </a:bodyPr>
          <a:lstStyle/>
          <a:p>
            <a:pPr marL="457200" indent="-457200" algn="l">
              <a:buAutoNum type="alphaLcParenR"/>
            </a:pPr>
            <a:endParaRPr lang="es-ES" sz="2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s-ES" sz="2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s-ES" dirty="0">
              <a:latin typeface="Miriam Libre" panose="00000500000000000000" pitchFamily="2" charset="-79"/>
              <a:cs typeface="Miriam Libre" panose="00000500000000000000" pitchFamily="2" charset="-79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9CF128A-7DDB-C177-BFC8-31B937DCE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7000" y="6268582"/>
            <a:ext cx="1905000" cy="589418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DE51799-C843-47E2-B32C-F94294651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61" y="-34632"/>
            <a:ext cx="2263914" cy="11499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4AEAE41-E5F7-1090-6CEE-DA825B1B1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0473" y="0"/>
            <a:ext cx="2171527" cy="94678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1B1D8256-2A0B-D0D9-6956-0E63142482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16515" y="1993443"/>
            <a:ext cx="7603958" cy="4275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3052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425</Words>
  <Application>Microsoft Office PowerPoint</Application>
  <PresentationFormat>Panorámica</PresentationFormat>
  <Paragraphs>80</Paragraphs>
  <Slides>21</Slides>
  <Notes>21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Miriam</vt:lpstr>
      <vt:lpstr>Miriam Libre</vt:lpstr>
      <vt:lpstr>Tema de Office</vt:lpstr>
      <vt:lpstr>HELLÍN Innovación Tecnológica en la Administración Local de Castilla La Mancha</vt:lpstr>
      <vt:lpstr>Introducción</vt:lpstr>
      <vt:lpstr>PRINCIPALES ITEMS 2015-2022</vt:lpstr>
      <vt:lpstr>EDUSI AREA FUNCIONAL DE HELLÍN (2019)</vt:lpstr>
      <vt:lpstr>EDUSI AREA FUNCIONAL DE HELLÍN</vt:lpstr>
      <vt:lpstr>Presentación de PowerPoint</vt:lpstr>
      <vt:lpstr>2. FORMACIÓN PERSONAL AYUNTAMIENTO (2020)</vt:lpstr>
      <vt:lpstr>3. PLAN DE CHOQUE COVID 19 (2020)</vt:lpstr>
      <vt:lpstr>4. HELLÍN DESTINO TURÍSTICO INTELIGENTE (2020)</vt:lpstr>
      <vt:lpstr>5. DIGITALIZACIÓN ABRIGO GRANDE DE MINATEDA</vt:lpstr>
      <vt:lpstr>Presentación de PowerPoint</vt:lpstr>
      <vt:lpstr>Presentación de PowerPoint</vt:lpstr>
      <vt:lpstr>6. PLAN DE SOSTENIBILIDAD TURÍSTICA 2021</vt:lpstr>
      <vt:lpstr>6. SISTEMA DE CONTROL DE PRESENCIA (2022)</vt:lpstr>
      <vt:lpstr>7. LINEA VERDE</vt:lpstr>
      <vt:lpstr>OBJETIVOS 2022……</vt:lpstr>
      <vt:lpstr>1. PROYECTO HELLÍN PLAZA</vt:lpstr>
      <vt:lpstr>2 REALIDADA AUMENTADA 2.0</vt:lpstr>
      <vt:lpstr>3. DIGITALIZACIÓN OBRA MARIANO TOMÁS</vt:lpstr>
      <vt:lpstr>4. AYUDA A ENTIDADES LOCALES DE MENOS DE 50000</vt:lpstr>
      <vt:lpstr>Gracias por su atención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HELLÍN Destino de inversiones</dc:title>
  <dc:creator>María Jesús López</dc:creator>
  <cp:lastModifiedBy>Juan Antonio Andujar Buendia</cp:lastModifiedBy>
  <cp:revision>13</cp:revision>
  <dcterms:created xsi:type="dcterms:W3CDTF">2022-05-16T16:11:21Z</dcterms:created>
  <dcterms:modified xsi:type="dcterms:W3CDTF">2022-10-17T12:05:14Z</dcterms:modified>
</cp:coreProperties>
</file>