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7AE318-2BE4-4D01-8AFD-C4DBB519C6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A8B128-004A-417C-96DF-BDF2F0D38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39E5BA-5625-4765-A1D2-504DA95BD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9183D6-D885-42CB-A88F-3FB7AF393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879455-B703-4923-987B-4DAB72C01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2488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FC79E3-F994-4241-B1DD-21BC7E64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D68FF35-9C45-4D39-B475-52FE9B19D0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2CCE53-D1B2-4C98-AA33-3CFFA687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1BF603-7414-4E23-80DB-6EA0ADC4A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7B7FAA-D301-4A67-89BD-5B6F1238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926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8FDAD24-125F-481E-9388-02D63DA8C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19B0778-4B9B-4526-B609-94A88E795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1D887C-44CF-49BC-9D6A-C7457528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A8A903-9883-4315-9760-0FCAE517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901A71-5B92-4290-B2E7-704224783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239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95002-4AF7-4A71-9180-D410CAA0B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372A32-1069-463B-A2FD-7D7318C63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4C65E6-677D-4B73-9081-09F222DF1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D6B451-B347-49B6-902E-0747751D2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2E6933-19DA-4F81-9A2E-B122CB90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398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5BCA1A-ECEF-4ABF-A9CF-523866574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855DFB2-28B7-40BD-919E-67BF424E3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203CFA-36CC-4731-A0DD-4E8709D9F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BB3A9B-830A-4A5E-8CFE-305DAD253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7B17A2-C9FA-4749-8A71-77C7236CC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687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CA9E78-67DB-49E2-902A-3B1362FD0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5FF434-B762-4A05-9EFD-567736A29A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488DCD8-ACC4-4902-A4BC-281BDF11C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67E290-7C84-4B3B-B336-D28027889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F2D823-1A31-4F53-9E5A-3B7BD9D4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1994D2C-269B-4DD5-935D-1BBDF6DF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669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DCE4C-3EEC-4796-BB55-B9A688368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AE95AF-04BD-4B4F-A989-101385B02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14DCE13-22AC-49C4-8D23-1197719E7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3E1DEA4-067F-4EEB-8170-8A5EC9D957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1820E17-6002-4394-B9DA-FD850171B4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457E3FA-C9C3-4CA6-B832-7D42879B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592BF8B-A7F7-4718-8917-4E24E8D3F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629C5F7-A1D3-48BC-9DF4-153A4215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132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6BAD5F-6DBE-4F8A-A160-D2910C742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41EBEA4-EE4A-4273-BF6D-DBDAC249B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A3BCF02-0E43-4253-B616-5397C4F9D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B4154CC-3BFD-43EB-B511-88F0E95E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569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2D99443-972E-44F3-91E5-960C382E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7BB8CD9-0438-405B-971C-F23A2B699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72CC27D-E4A7-403A-86F6-420E55E40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476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02E07-1C9A-42D7-B65D-81348AD1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162AF6-5BD2-422F-8CC4-D00211603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D74F82-B57B-4D8D-9AA2-ADACE2F43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5F23A4-55B7-420F-A4A0-FE25409A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D4F8D4-3505-4BB5-A1B8-D0FEF3A5B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FF177B-1678-4B07-813E-44D7BA237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86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128247-AE43-41EE-8E40-AFE9A2565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6D8F3A6-D7B6-4E41-96A3-9E4735026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A90FD84-D0B6-453E-ABB6-1B0A0FE8A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D73970-4E98-4F6D-AE50-B0F4FF05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4BB6E9-559B-4A35-AA7D-7D0964ECB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846225-F74F-45B2-8920-3E6AEDB01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313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06169E-16C7-43CE-9DB7-E8B160DD0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4EDFA8-F15A-4C17-83B1-DAD518B9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416EFD-20F1-4841-A5D8-A7A14A0DE0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E8D8D-FA75-4533-A21A-7B609D424B6D}" type="datetimeFigureOut">
              <a:rPr lang="es-ES" smtClean="0"/>
              <a:t>26/11/2020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58AEA1-1A6F-473B-8547-5E51FE9E8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5445AD-09B5-4D95-B157-96602E7F89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15D8A-057E-4871-9163-E2B7F709EB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1136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77EA5C8-38DE-4ADB-8D00-2367E6524C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2248" y="1481328"/>
            <a:ext cx="2926080" cy="2468880"/>
          </a:xfrm>
        </p:spPr>
        <p:txBody>
          <a:bodyPr>
            <a:normAutofit/>
          </a:bodyPr>
          <a:lstStyle/>
          <a:p>
            <a:pPr algn="l"/>
            <a:r>
              <a:rPr lang="es-ES" sz="4000"/>
              <a:t>SERVICIOS SOCIALES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BEB4B1-56F5-4520-8B2D-739E4C2AB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2248" y="4078224"/>
            <a:ext cx="2926080" cy="1307592"/>
          </a:xfrm>
        </p:spPr>
        <p:txBody>
          <a:bodyPr>
            <a:normAutofit/>
          </a:bodyPr>
          <a:lstStyle/>
          <a:p>
            <a:pPr algn="l"/>
            <a:r>
              <a:rPr lang="es-ES" sz="2000"/>
              <a:t>SESEÑA</a:t>
            </a:r>
          </a:p>
        </p:txBody>
      </p:sp>
      <p:sp>
        <p:nvSpPr>
          <p:cNvPr id="41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5" name="Imagen 4" descr="Interfaz de usuario gráfica, Aplicación, Word&#10;&#10;Descripción generada automáticamente">
            <a:extLst>
              <a:ext uri="{FF2B5EF4-FFF2-40B4-BE49-F238E27FC236}">
                <a16:creationId xmlns:a16="http://schemas.microsoft.com/office/drawing/2014/main" id="{1B6E755A-1707-4B94-9EC1-C1BF8A8393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1297"/>
          <a:stretch/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47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3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26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4600C04-72AC-4A44-B999-411B295B6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ORGANIZACIÓN SS.SS. SESEÑA</a:t>
            </a:r>
          </a:p>
        </p:txBody>
      </p:sp>
      <p:sp>
        <p:nvSpPr>
          <p:cNvPr id="29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Marcador de contenido 11" descr="Diagrama&#10;&#10;Descripción generada automáticamente">
            <a:extLst>
              <a:ext uri="{FF2B5EF4-FFF2-40B4-BE49-F238E27FC236}">
                <a16:creationId xmlns:a16="http://schemas.microsoft.com/office/drawing/2014/main" id="{8C695E5D-3515-4786-BF49-0D3090517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3"/>
          <a:stretch/>
        </p:blipFill>
        <p:spPr>
          <a:xfrm>
            <a:off x="539286" y="649224"/>
            <a:ext cx="8069578" cy="541672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57315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74E674E-8407-4F9C-9E78-BB541105F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s-ES" sz="3400" dirty="0">
                <a:solidFill>
                  <a:srgbClr val="FFFFFF"/>
                </a:solidFill>
              </a:rPr>
              <a:t>COORDINACIONES Y COLABORACIONES DE LOS SS.SS.</a:t>
            </a:r>
            <a:br>
              <a:rPr lang="es-ES" sz="3400" dirty="0">
                <a:solidFill>
                  <a:srgbClr val="FFFFFF"/>
                </a:solidFill>
              </a:rPr>
            </a:br>
            <a:endParaRPr lang="es-ES" sz="34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EF1BDD-45D4-4BE6-A183-36A969FE6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es-ES" sz="2000">
                <a:solidFill>
                  <a:srgbClr val="000000"/>
                </a:solidFill>
              </a:rPr>
              <a:t>Coordinación con todos los RR que puedan apoyar nuestra intervención ( teniendo en cuenta la escasez existente)</a:t>
            </a:r>
          </a:p>
          <a:p>
            <a:r>
              <a:rPr lang="es-ES" sz="2000">
                <a:solidFill>
                  <a:srgbClr val="000000"/>
                </a:solidFill>
              </a:rPr>
              <a:t>Py Colaboración con Protección Civil</a:t>
            </a:r>
          </a:p>
          <a:p>
            <a:r>
              <a:rPr lang="es-ES" sz="2000">
                <a:solidFill>
                  <a:srgbClr val="000000"/>
                </a:solidFill>
              </a:rPr>
              <a:t>Colaboraciones con G.C. y Policía Local a tenor de las dificultades con la población Joven.</a:t>
            </a:r>
          </a:p>
          <a:p>
            <a:r>
              <a:rPr lang="es-ES" sz="2000">
                <a:solidFill>
                  <a:srgbClr val="000000"/>
                </a:solidFill>
              </a:rPr>
              <a:t>Coordinación y colaboración con Concejalía de Juventud y Deporte: Recién creado pto de información juvenil.</a:t>
            </a:r>
          </a:p>
        </p:txBody>
      </p:sp>
    </p:spTree>
    <p:extLst>
      <p:ext uri="{BB962C8B-B14F-4D97-AF65-F5344CB8AC3E}">
        <p14:creationId xmlns:p14="http://schemas.microsoft.com/office/powerpoint/2010/main" val="842139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D1023FCA-021E-4CCD-8F04-CE014B867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s-ES" sz="3600">
                <a:solidFill>
                  <a:schemeClr val="tx2"/>
                </a:solidFill>
              </a:rPr>
              <a:t>PRESTACIONES ECONÓMICAS MUNICIPALES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286F05-6DCB-409B-B356-6F51E0C77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1614" y="800100"/>
            <a:ext cx="6641810" cy="5234940"/>
          </a:xfrm>
        </p:spPr>
        <p:txBody>
          <a:bodyPr anchor="ctr">
            <a:normAutofit/>
          </a:bodyPr>
          <a:lstStyle/>
          <a:p>
            <a:r>
              <a:rPr lang="es-E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AYUDAS DE EMERGENCIA SOCIAL MUNICIPAL: </a:t>
            </a:r>
            <a:r>
              <a:rPr lang="es-ES" sz="1800" dirty="0">
                <a:solidFill>
                  <a:schemeClr val="tx2"/>
                </a:solidFill>
              </a:rPr>
              <a:t>Gestionadas únicamente por los Servicios Sociales, de este modo podemos garantizar: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Cobertura de NNBB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NN Sanitarias.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Transporte para inicio de la actividad laboral.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Suministros.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Alquiler/ hipoteca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Comedor escolar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Libros y material escolar</a:t>
            </a:r>
          </a:p>
          <a:p>
            <a:pPr lvl="1"/>
            <a:r>
              <a:rPr lang="es-ES" sz="1800" dirty="0">
                <a:solidFill>
                  <a:schemeClr val="tx2"/>
                </a:solidFill>
              </a:rPr>
              <a:t>Cualquier otra dentro de la intervención.</a:t>
            </a:r>
          </a:p>
          <a:p>
            <a:r>
              <a:rPr lang="es-ES" sz="2200" dirty="0">
                <a:solidFill>
                  <a:schemeClr val="tx2"/>
                </a:solidFill>
              </a:rPr>
              <a:t>PRESUPUESTO: En 2020: 70.000 euros ( solicitado aumento para 2021) </a:t>
            </a:r>
          </a:p>
        </p:txBody>
      </p:sp>
    </p:spTree>
    <p:extLst>
      <p:ext uri="{BB962C8B-B14F-4D97-AF65-F5344CB8AC3E}">
        <p14:creationId xmlns:p14="http://schemas.microsoft.com/office/powerpoint/2010/main" val="1580928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F040F6C-F788-42BC-A5C7-6110A0B5B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3900" dirty="0">
                <a:solidFill>
                  <a:srgbClr val="FFFFFF"/>
                </a:solidFill>
              </a:rPr>
              <a:t>COVID-19 EN SS.SS. ( cómo nos hemos organizado desde el Confinamiento por la Pandemia)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BF3CEB-6D81-4C3F-BCAD-740A68450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10515600" cy="3738562"/>
          </a:xfrm>
        </p:spPr>
        <p:txBody>
          <a:bodyPr>
            <a:normAutofit/>
          </a:bodyPr>
          <a:lstStyle/>
          <a:p>
            <a:r>
              <a:rPr lang="es-ES" sz="1000" dirty="0"/>
              <a:t>Creación de grupos de trabajo burbuja durante el confinamiento y hasta reapertura 100% el 1 de sept. ( a partir del 1 de Septiembre se reestablece la normalidad en todas las atenciones y </a:t>
            </a:r>
            <a:r>
              <a:rPr lang="es-ES" sz="1000" dirty="0" err="1"/>
              <a:t>v.d</a:t>
            </a:r>
            <a:r>
              <a:rPr lang="es-ES" sz="1000" dirty="0"/>
              <a:t>)</a:t>
            </a:r>
          </a:p>
          <a:p>
            <a:r>
              <a:rPr lang="es-ES" sz="1000" dirty="0"/>
              <a:t>El SAD ha estado activo para todos aquellos usuarios que así lo han requerido.-</a:t>
            </a:r>
          </a:p>
          <a:p>
            <a:r>
              <a:rPr lang="es-ES" sz="1000" dirty="0"/>
              <a:t>Todos los días hay un grupo de trabajo presencialmente en el centro ( el resto teletrabajando) Atenderá las urgencias presenciales que surjan.</a:t>
            </a:r>
          </a:p>
          <a:p>
            <a:r>
              <a:rPr lang="es-ES" sz="1000" dirty="0"/>
              <a:t>Todos los grupos burbuja cuentan con una </a:t>
            </a:r>
            <a:r>
              <a:rPr lang="es-ES" sz="1000" dirty="0" err="1"/>
              <a:t>T.s</a:t>
            </a:r>
            <a:r>
              <a:rPr lang="es-ES" sz="1000" dirty="0"/>
              <a:t>. al menos.</a:t>
            </a:r>
          </a:p>
          <a:p>
            <a:r>
              <a:rPr lang="es-ES" sz="1000" dirty="0"/>
              <a:t>Todos los días 1ª </a:t>
            </a:r>
            <a:r>
              <a:rPr lang="es-ES" sz="1000" dirty="0" err="1"/>
              <a:t>att</a:t>
            </a:r>
            <a:r>
              <a:rPr lang="es-ES" sz="1000" dirty="0"/>
              <a:t> ( IVO) telefónico la </a:t>
            </a:r>
            <a:r>
              <a:rPr lang="es-ES" sz="1000" dirty="0" err="1"/>
              <a:t>T.s</a:t>
            </a:r>
            <a:r>
              <a:rPr lang="es-ES" sz="1000" dirty="0"/>
              <a:t> que esté en el centro.</a:t>
            </a:r>
          </a:p>
          <a:p>
            <a:r>
              <a:rPr lang="es-ES" sz="1000" dirty="0"/>
              <a:t>Jueves: reunión telemática de equipo.</a:t>
            </a:r>
          </a:p>
          <a:p>
            <a:r>
              <a:rPr lang="es-ES" sz="1000" dirty="0"/>
              <a:t>PEVA Y ETI: Atenciones telefónicas y por mail diarias.</a:t>
            </a:r>
          </a:p>
          <a:p>
            <a:r>
              <a:rPr lang="es-ES" sz="1000" dirty="0"/>
              <a:t>Educadoras: Seguimientos telefónicos diarios a las familias ( apoyo del </a:t>
            </a:r>
            <a:r>
              <a:rPr lang="es-ES" sz="1000" dirty="0" err="1"/>
              <a:t>py</a:t>
            </a:r>
            <a:r>
              <a:rPr lang="es-ES" sz="1000" dirty="0"/>
              <a:t> de jóvenes): Todas las familias supervisadas: NO hemos tenido crisis durante el confinamiento.</a:t>
            </a:r>
          </a:p>
          <a:p>
            <a:r>
              <a:rPr lang="es-ES" sz="1000" dirty="0"/>
              <a:t>MARTES: Atención presencial a las familias que reciben ayuda equivalente a comedor escolar Municipal COVID-19</a:t>
            </a:r>
          </a:p>
          <a:p>
            <a:r>
              <a:rPr lang="es-ES" sz="1000" dirty="0"/>
              <a:t>Participación presencial del equipo ( grupos que no tuvieran permanencia en centro ese día), en preparación de lotes de alimentos y entrega de los mismos físicamente y con colaboración de protección civil.</a:t>
            </a:r>
          </a:p>
          <a:p>
            <a:r>
              <a:rPr lang="es-ES" sz="1000" dirty="0"/>
              <a:t>Todos el Equipo ha trabajado: MAÑANA, TARDE, FESTIVOS, FINES DE SEMANA…</a:t>
            </a:r>
          </a:p>
          <a:p>
            <a:r>
              <a:rPr lang="es-ES" sz="1000" dirty="0"/>
              <a:t>La mayoría de las atenciones telefónicamente, pero han existido algunas presenciales ( imprescindibles)</a:t>
            </a:r>
          </a:p>
          <a:p>
            <a:r>
              <a:rPr lang="es-ES" sz="1000" dirty="0"/>
              <a:t>EL 100% de las familias con profesional de referencia han tenido alguna gestión de alguna prestación.</a:t>
            </a:r>
          </a:p>
          <a:p>
            <a:endParaRPr lang="es-ES" sz="1000" dirty="0"/>
          </a:p>
          <a:p>
            <a:endParaRPr lang="es-ES" sz="1000" dirty="0"/>
          </a:p>
          <a:p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644376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91F716-C0F3-4E7D-A5CA-55C022F4B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600">
                <a:solidFill>
                  <a:srgbClr val="FFFFFF"/>
                </a:solidFill>
              </a:rPr>
              <a:t>INTERVENCIONES EN CONFINAMIENTO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9F272A-C6B4-43CD-A402-0F85AAF39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10515600" cy="3738562"/>
          </a:xfrm>
        </p:spPr>
        <p:txBody>
          <a:bodyPr>
            <a:normAutofit/>
          </a:bodyPr>
          <a:lstStyle/>
          <a:p>
            <a:r>
              <a:rPr lang="es-ES" sz="1200" dirty="0"/>
              <a:t>SAD: para todos los usuarios que así lo han requerido.</a:t>
            </a:r>
          </a:p>
          <a:p>
            <a:r>
              <a:rPr lang="es-ES" sz="1200" dirty="0"/>
              <a:t>COMIDA ELABORADA SAD: De los menús sobrantes de los comedores escolares se les ofrece a quien así lo requiere la comida diaria, que entregará protección civil.</a:t>
            </a:r>
          </a:p>
          <a:p>
            <a:r>
              <a:rPr lang="es-ES" sz="1200" dirty="0"/>
              <a:t>LOTES ALIMENOTS JCCM: Organización de los lotes y reparto físicamente y con protección civil.</a:t>
            </a:r>
          </a:p>
          <a:p>
            <a:r>
              <a:rPr lang="es-ES" sz="1200" dirty="0"/>
              <a:t>EMPLEABILIDAD: lista de difusión de ofertas laborales diarias, por mail y </a:t>
            </a:r>
            <a:r>
              <a:rPr lang="es-ES" sz="1200" dirty="0" err="1"/>
              <a:t>tfo</a:t>
            </a:r>
            <a:r>
              <a:rPr lang="es-ES" sz="1200" dirty="0"/>
              <a:t>.</a:t>
            </a:r>
          </a:p>
          <a:p>
            <a:r>
              <a:rPr lang="es-ES" sz="1200" dirty="0"/>
              <a:t>INTERVENCIÓN FAMILIAR: Lo han hecho las educadoras del equipo.</a:t>
            </a:r>
          </a:p>
          <a:p>
            <a:r>
              <a:rPr lang="es-ES" sz="1200" dirty="0"/>
              <a:t>MENUS SOBRANTES COMEDORES ESCOLARES: Primero </a:t>
            </a:r>
            <a:r>
              <a:rPr lang="es-ES" sz="1200" dirty="0" err="1"/>
              <a:t>Sad</a:t>
            </a:r>
            <a:r>
              <a:rPr lang="es-ES" sz="1200" dirty="0"/>
              <a:t> y el resto para familias de intervención. Entregadas por protección civil.</a:t>
            </a:r>
          </a:p>
          <a:p>
            <a:r>
              <a:rPr lang="es-ES" sz="1200" dirty="0"/>
              <a:t>AYUDA EQUIVALENTE COMEDOR ESCOLAR: familias con menores en intervención y sin beca de comedor, se les da una ayuda económica equivalente a un menú escolar .</a:t>
            </a:r>
          </a:p>
          <a:p>
            <a:r>
              <a:rPr lang="es-ES" sz="1200" dirty="0"/>
              <a:t>AYUDAS ECONÓMICAS MUNICIPALES: Se ha triplicado la gestión de las ayudas con respecto a otros años.</a:t>
            </a:r>
          </a:p>
          <a:p>
            <a:r>
              <a:rPr lang="es-ES" sz="1200" dirty="0"/>
              <a:t>CRUZ ROJA RESPONDE: Cobertura de NNBB </a:t>
            </a:r>
          </a:p>
          <a:p>
            <a:r>
              <a:rPr lang="es-ES" sz="1200" dirty="0"/>
              <a:t>ALIMENTOS CÁRITAS: El Ayto consigue donación de Mercadona que gestiona CARITAS en colaboración con SS.SS.</a:t>
            </a:r>
          </a:p>
          <a:p>
            <a:r>
              <a:rPr lang="es-ES" sz="1200" dirty="0"/>
              <a:t>AYUDAS ALQUILER: Se informa a todas las familias susceptibles.</a:t>
            </a:r>
          </a:p>
          <a:p>
            <a:r>
              <a:rPr lang="es-ES" sz="1200" dirty="0"/>
              <a:t>AYUDAS EXTRAORDINARIAS COVID JCCM: En Seseña se llegan a gestionar 100.</a:t>
            </a:r>
          </a:p>
          <a:p>
            <a:endParaRPr lang="es-ES" sz="1200" dirty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342065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265F63-29D5-4989-9384-C6448AB92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>
                <a:solidFill>
                  <a:schemeClr val="accent1"/>
                </a:solidFill>
              </a:rPr>
              <a:t>CÓMO NOS HEMOS SENTIDO DURANTE LA PANDEMIA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FD3A01-090D-416F-B6BA-23559F152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3"/>
            <a:ext cx="9095740" cy="4629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b="1" dirty="0"/>
              <a:t>Mejor dicho: ¡cómo nos sentimos!</a:t>
            </a:r>
          </a:p>
          <a:p>
            <a:r>
              <a:rPr lang="es-ES" sz="1600" dirty="0"/>
              <a:t>Teletrabajo y sus dificultades: Dificultades técnicas y dificultades de los usuarios.</a:t>
            </a:r>
          </a:p>
          <a:p>
            <a:r>
              <a:rPr lang="es-ES" sz="1600" dirty="0"/>
              <a:t>Retomamos trabajo presencial en verano y 100% en septiembre</a:t>
            </a:r>
          </a:p>
          <a:p>
            <a:r>
              <a:rPr lang="es-ES" sz="1600" dirty="0"/>
              <a:t>Trabajo a todas las horas del día y días de la semana.</a:t>
            </a:r>
          </a:p>
          <a:p>
            <a:r>
              <a:rPr lang="es-ES" sz="1600" dirty="0"/>
              <a:t>Graves dificultades en las personas más vulnerables.</a:t>
            </a:r>
          </a:p>
          <a:p>
            <a:r>
              <a:rPr lang="es-ES" sz="1600" dirty="0"/>
              <a:t>Atención presencial con medidas de seguridad adecuadas, el </a:t>
            </a:r>
            <a:r>
              <a:rPr lang="es-ES" sz="1600" dirty="0" err="1"/>
              <a:t>ayto</a:t>
            </a:r>
            <a:r>
              <a:rPr lang="es-ES" sz="1600" dirty="0"/>
              <a:t> nos las ha facilitado siempre.</a:t>
            </a:r>
          </a:p>
          <a:p>
            <a:r>
              <a:rPr lang="es-ES" sz="1600" dirty="0"/>
              <a:t>Instalación de </a:t>
            </a:r>
            <a:r>
              <a:rPr lang="es-ES" sz="1600" dirty="0" err="1"/>
              <a:t>teleportero</a:t>
            </a:r>
            <a:r>
              <a:rPr lang="es-ES" sz="1600" dirty="0"/>
              <a:t> con videocámara para acceso al centro y control del aforo.</a:t>
            </a:r>
          </a:p>
          <a:p>
            <a:r>
              <a:rPr lang="es-ES" sz="1600" dirty="0"/>
              <a:t>Incremento exponencial del trabajo: estrés en los profesionales.</a:t>
            </a:r>
          </a:p>
          <a:p>
            <a:r>
              <a:rPr lang="es-ES" sz="1600" dirty="0"/>
              <a:t>Necesidad inminente de apoyos profesionales ( si ya teníamos carencias con la multiplicación de las necesidades nos es imposible llegar a todo: hemos pedido por Convenio ampliación, aún así el Ayto prevé incorporar TS por acumulación de tareas)</a:t>
            </a:r>
          </a:p>
          <a:p>
            <a:r>
              <a:rPr lang="es-ES" sz="1600" dirty="0"/>
              <a:t>El trabajo ha salido: </a:t>
            </a:r>
            <a:r>
              <a:rPr lang="es-ES" sz="1600" b="1" dirty="0"/>
              <a:t>GRACIAS A LA VOLUNTAS DE TODAS Y CADA UNADE LAS </a:t>
            </a:r>
            <a:r>
              <a:rPr lang="es-ES" sz="1600" b="1"/>
              <a:t>PERSONAS QUE </a:t>
            </a:r>
            <a:r>
              <a:rPr lang="es-ES" sz="1600" b="1" dirty="0"/>
              <a:t>COMPONEN EL EQUIPO.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RESUMEN: HA SIDO UNA LOCURA.</a:t>
            </a:r>
          </a:p>
          <a:p>
            <a:endParaRPr lang="es-ES" sz="1000" dirty="0"/>
          </a:p>
          <a:p>
            <a:endParaRPr lang="es-ES" sz="1000" dirty="0"/>
          </a:p>
          <a:p>
            <a:endParaRPr lang="es-ES" sz="1000" dirty="0"/>
          </a:p>
          <a:p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56966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629D4-D325-434C-814C-363B69B22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SESEÑA, </a:t>
            </a:r>
            <a:br>
              <a:rPr lang="es-ES" dirty="0">
                <a:solidFill>
                  <a:srgbClr val="FFFFFF"/>
                </a:solidFill>
              </a:rPr>
            </a:br>
            <a:r>
              <a:rPr lang="es-ES" dirty="0">
                <a:solidFill>
                  <a:srgbClr val="FFFFFF"/>
                </a:solidFill>
              </a:rPr>
              <a:t>El municipio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445839BB-96C6-4B3A-A916-80BA0F7D7F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00692" y="421355"/>
            <a:ext cx="5575824" cy="439238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550A551-0DB8-4EF6-9C1E-834440E11534}"/>
              </a:ext>
            </a:extLst>
          </p:cNvPr>
          <p:cNvSpPr txBox="1"/>
          <p:nvPr/>
        </p:nvSpPr>
        <p:spPr>
          <a:xfrm>
            <a:off x="5700692" y="4996543"/>
            <a:ext cx="5941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MUNICIPIO CON 28.300 habitantes.</a:t>
            </a:r>
          </a:p>
          <a:p>
            <a:r>
              <a:rPr lang="es-ES" dirty="0"/>
              <a:t>Ubicado al Norte de Toledo, lindando con Valdemoro, Ciempozuelos de Madrid y </a:t>
            </a:r>
            <a:r>
              <a:rPr lang="es-ES" dirty="0" err="1"/>
              <a:t>Borox</a:t>
            </a:r>
            <a:r>
              <a:rPr lang="es-ES" dirty="0"/>
              <a:t> y </a:t>
            </a:r>
            <a:r>
              <a:rPr lang="es-ES" dirty="0" err="1"/>
              <a:t>esquivias</a:t>
            </a:r>
            <a:r>
              <a:rPr lang="es-ES" dirty="0"/>
              <a:t> en Toledo.</a:t>
            </a:r>
          </a:p>
        </p:txBody>
      </p:sp>
    </p:spTree>
    <p:extLst>
      <p:ext uri="{BB962C8B-B14F-4D97-AF65-F5344CB8AC3E}">
        <p14:creationId xmlns:p14="http://schemas.microsoft.com/office/powerpoint/2010/main" val="72942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BE170D-7309-43C0-A5E1-CEA9C46F6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dirty="0">
                <a:solidFill>
                  <a:srgbClr val="FFFFFF"/>
                </a:solidFill>
              </a:rPr>
              <a:t>CARACTERÍSTICAS DE SESEÑA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222D2E-A8FA-4912-8024-CC1E3456E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es-ES" sz="2000" dirty="0">
                <a:solidFill>
                  <a:srgbClr val="000000"/>
                </a:solidFill>
              </a:rPr>
              <a:t>DISPERSIÓN GEOGRÁFICA:  5 núcleos poblacionales: Seseña, Seseña Nuevo, Vallegrande, Barrio de la Estación y el QUIÑÓN.</a:t>
            </a:r>
          </a:p>
          <a:p>
            <a:r>
              <a:rPr lang="es-ES" sz="2000" dirty="0">
                <a:solidFill>
                  <a:srgbClr val="000000"/>
                </a:solidFill>
              </a:rPr>
              <a:t>CARENCIA DE INFRAESTRCUTURA Y COMUNICACIÓN: </a:t>
            </a:r>
          </a:p>
          <a:p>
            <a:pPr lvl="1"/>
            <a:r>
              <a:rPr lang="es-ES" sz="1600" dirty="0">
                <a:solidFill>
                  <a:srgbClr val="000000"/>
                </a:solidFill>
              </a:rPr>
              <a:t>NO Existe un transporte adecuado hacia Toledo: </a:t>
            </a:r>
          </a:p>
          <a:p>
            <a:pPr lvl="1"/>
            <a:r>
              <a:rPr lang="es-ES" sz="1600" dirty="0">
                <a:solidFill>
                  <a:srgbClr val="000000"/>
                </a:solidFill>
              </a:rPr>
              <a:t>BUS: SESEÑA- TOLEDO: ida a las 6:15 y vuelta a las 15:45. SESEÑA ILLESCAS: ida 7:00 vuelta 13:30 </a:t>
            </a:r>
            <a:endParaRPr lang="es-ES" sz="1000" dirty="0">
              <a:solidFill>
                <a:srgbClr val="000000"/>
              </a:solidFill>
            </a:endParaRPr>
          </a:p>
          <a:p>
            <a:pPr lvl="1"/>
            <a:r>
              <a:rPr lang="es-ES" sz="1600" dirty="0">
                <a:solidFill>
                  <a:srgbClr val="000000"/>
                </a:solidFill>
              </a:rPr>
              <a:t>No hay Tren.</a:t>
            </a:r>
          </a:p>
          <a:p>
            <a:r>
              <a:rPr lang="es-ES" sz="2000" dirty="0">
                <a:solidFill>
                  <a:srgbClr val="000000"/>
                </a:solidFill>
              </a:rPr>
              <a:t>EVOLUCIÓN Y AUMENTO DE POBLACIÓN EXPONENCIAL: Y aumento lineal de los Servicios, por lo que nunca llegan a poder dar un servicio adecuado a la población.</a:t>
            </a:r>
          </a:p>
        </p:txBody>
      </p:sp>
    </p:spTree>
    <p:extLst>
      <p:ext uri="{BB962C8B-B14F-4D97-AF65-F5344CB8AC3E}">
        <p14:creationId xmlns:p14="http://schemas.microsoft.com/office/powerpoint/2010/main" val="154013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44A5F0-B9A8-4662-BC54-076A5E29D5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48" r="1" b="17830"/>
          <a:stretch/>
        </p:blipFill>
        <p:spPr>
          <a:xfrm>
            <a:off x="522514" y="353287"/>
            <a:ext cx="11472636" cy="633299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032ACA4-C78F-402C-861D-47CA8451C7EA}"/>
              </a:ext>
            </a:extLst>
          </p:cNvPr>
          <p:cNvSpPr txBox="1"/>
          <p:nvPr/>
        </p:nvSpPr>
        <p:spPr>
          <a:xfrm>
            <a:off x="2997182" y="353287"/>
            <a:ext cx="929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LÍNEA DEL TIEMPO: EVOLUCIÓN POBLACIÓN Y EQUIPO SS.SS.</a:t>
            </a:r>
          </a:p>
        </p:txBody>
      </p:sp>
    </p:spTree>
    <p:extLst>
      <p:ext uri="{BB962C8B-B14F-4D97-AF65-F5344CB8AC3E}">
        <p14:creationId xmlns:p14="http://schemas.microsoft.com/office/powerpoint/2010/main" val="721285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51C0CEF-D470-433A-9BDE-B2B131DC5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248" y="1481328"/>
            <a:ext cx="2926080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EQUIPO ACTUAL DE SS.SS.</a:t>
            </a:r>
          </a:p>
        </p:txBody>
      </p:sp>
      <p:sp>
        <p:nvSpPr>
          <p:cNvPr id="44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17" name="Marcador de contenido 16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A197F414-2698-4A85-A26F-9B21ECB550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4" r="1" b="1"/>
          <a:stretch/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40833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C7A46175-B18F-41E4-BC49-252011881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415322"/>
            <a:ext cx="3451730" cy="2399869"/>
          </a:xfrm>
        </p:spPr>
        <p:txBody>
          <a:bodyPr>
            <a:normAutofit/>
          </a:bodyPr>
          <a:lstStyle/>
          <a:p>
            <a:pPr algn="ctr"/>
            <a:r>
              <a:rPr lang="es-ES" sz="4000">
                <a:solidFill>
                  <a:srgbClr val="FFFFFF"/>
                </a:solidFill>
              </a:rPr>
              <a:t>ENTENDAMOS LOS SS.SS.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CADB2D-D227-449F-B4EB-F45606050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0" y="804672"/>
            <a:ext cx="6281928" cy="5248656"/>
          </a:xfrm>
        </p:spPr>
        <p:txBody>
          <a:bodyPr anchor="ctr">
            <a:normAutofit/>
          </a:bodyPr>
          <a:lstStyle/>
          <a:p>
            <a:r>
              <a:rPr lang="es-ES" sz="2000" dirty="0"/>
              <a:t>Distintos cambios de organización de los SS.SS: adaptación a cada situación</a:t>
            </a:r>
          </a:p>
          <a:p>
            <a:r>
              <a:rPr lang="es-ES" sz="2000" dirty="0"/>
              <a:t>Municipio colindante con Sur de Madrid: vivienda más barata</a:t>
            </a:r>
          </a:p>
          <a:p>
            <a:r>
              <a:rPr lang="es-ES" sz="2000" dirty="0"/>
              <a:t>Falta de transporte hacia Toledo: dificultades de acceso a RR. Provinciales, empleabilidad, etc.</a:t>
            </a:r>
          </a:p>
          <a:p>
            <a:r>
              <a:rPr lang="es-ES" sz="2000" dirty="0"/>
              <a:t>Escasez de RR. Sociales.</a:t>
            </a:r>
          </a:p>
          <a:p>
            <a:r>
              <a:rPr lang="es-ES" sz="2000" dirty="0"/>
              <a:t>Población eminentemente joven.</a:t>
            </a:r>
          </a:p>
        </p:txBody>
      </p:sp>
    </p:spTree>
    <p:extLst>
      <p:ext uri="{BB962C8B-B14F-4D97-AF65-F5344CB8AC3E}">
        <p14:creationId xmlns:p14="http://schemas.microsoft.com/office/powerpoint/2010/main" val="1476673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EF4656-0683-4420-BED2-A1C88CED7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0C6DFE-A65D-4403-B6BC-B3955D185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1570451-0F79-49FA-9006-DDA34158A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73ED4693-3203-430A-B494-E5572D882B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2C81946-966A-4F98-B6D5-39416D8569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FF22F7A-2A49-4D98-8016-E3ADF34E9B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E47559A-3055-4BF1-A481-FF0888273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7FC3188E-62A8-41B8-A8E7-734397100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ACB5179-11E1-483B-9F71-605DFF0DF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08077595-049F-4D02-BE55-694962FBD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0BD6263D-1C03-40DF-9628-88542C63BC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D5A3CBA-EC92-49C5-BA5D-14C628D55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0A3DC5-4E47-4F87-9328-A7B07168B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B207045-4F4A-4CF9-BD4B-F82BE21BEE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A09BB2-6A65-49E5-B6DA-86330A7E6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AA0550FC-A296-4ED3-8025-0857A9AD16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94BB60CD-EF3A-436F-93A3-45DE0D1D8A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AB302E06-FB93-40A4-9442-A22CAACB96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FFFFFF">
                  <a:alpha val="35000"/>
                </a:srgb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7294D15-9328-422C-A53D-A3FE7C3942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225D3FA-9D52-4638-8B28-75FA605A4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9EE46D05-61E5-4A82-BDF8-2CB05405C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3CC2F79D-17F2-44CB-93AF-FF6E1E184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75C66F41-CC84-445A-A14E-69FB88AB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CB850-8E75-43A0-AE24-BEE25764B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578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E31A11E-3417-4825-95D0-47D03146D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960120"/>
            <a:ext cx="3867912" cy="4169664"/>
          </a:xfrm>
        </p:spPr>
        <p:txBody>
          <a:bodyPr>
            <a:normAutofit/>
          </a:bodyPr>
          <a:lstStyle/>
          <a:p>
            <a:pPr algn="r"/>
            <a:r>
              <a:rPr lang="es-ES"/>
              <a:t>RECURSOS SOCIALES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E2D009B-70F6-4703-A06F-6829E40A1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84891D04-C87F-4B27-BCE0-57988BF95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480" y="960120"/>
            <a:ext cx="5513832" cy="4169664"/>
          </a:xfrm>
        </p:spPr>
        <p:txBody>
          <a:bodyPr anchor="ctr">
            <a:normAutofit/>
          </a:bodyPr>
          <a:lstStyle/>
          <a:p>
            <a:r>
              <a:rPr lang="es-ES" sz="2200" dirty="0"/>
              <a:t>Municipales:</a:t>
            </a:r>
          </a:p>
          <a:p>
            <a:pPr lvl="1"/>
            <a:r>
              <a:rPr lang="es-ES" sz="2200" dirty="0"/>
              <a:t>SS.SS y C. mujer</a:t>
            </a:r>
          </a:p>
          <a:p>
            <a:r>
              <a:rPr lang="es-ES" sz="2200" dirty="0"/>
              <a:t>JCCM/MUNICIPAL: Centro día con SED.</a:t>
            </a:r>
          </a:p>
          <a:p>
            <a:r>
              <a:rPr lang="es-ES" sz="2200" dirty="0"/>
              <a:t>Residencia privada con plazas concertadas.</a:t>
            </a:r>
          </a:p>
          <a:p>
            <a:r>
              <a:rPr lang="es-ES" sz="2200" dirty="0"/>
              <a:t>CARITAS</a:t>
            </a:r>
          </a:p>
          <a:p>
            <a:r>
              <a:rPr lang="es-ES" sz="2200" dirty="0"/>
              <a:t>Escuelas infantiles ( públicas, sólo una con horario ampliado)</a:t>
            </a:r>
          </a:p>
          <a:p>
            <a:r>
              <a:rPr lang="es-ES" sz="2200" dirty="0"/>
              <a:t>Ludoteca Municipal</a:t>
            </a:r>
          </a:p>
          <a:p>
            <a:r>
              <a:rPr lang="es-ES" sz="2200" dirty="0"/>
              <a:t>Protección Civil</a:t>
            </a:r>
          </a:p>
        </p:txBody>
      </p:sp>
    </p:spTree>
    <p:extLst>
      <p:ext uri="{BB962C8B-B14F-4D97-AF65-F5344CB8AC3E}">
        <p14:creationId xmlns:p14="http://schemas.microsoft.com/office/powerpoint/2010/main" val="241843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EF4656-0683-4420-BED2-A1C88CED7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0C6DFE-A65D-4403-B6BC-B3955D185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1570451-0F79-49FA-9006-DDA34158A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73ED4693-3203-430A-B494-E5572D882B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2C81946-966A-4F98-B6D5-39416D8569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FF22F7A-2A49-4D98-8016-E3ADF34E9B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E47559A-3055-4BF1-A481-FF0888273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7FC3188E-62A8-41B8-A8E7-734397100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ACB5179-11E1-483B-9F71-605DFF0DF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08077595-049F-4D02-BE55-694962FBD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0BD6263D-1C03-40DF-9628-88542C63BC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D5A3CBA-EC92-49C5-BA5D-14C628D55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0A3DC5-4E47-4F87-9328-A7B07168B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B207045-4F4A-4CF9-BD4B-F82BE21BEE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A09BB2-6A65-49E5-B6DA-86330A7E6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AA0550FC-A296-4ED3-8025-0857A9AD16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94BB60CD-EF3A-436F-93A3-45DE0D1D8A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AB302E06-FB93-40A4-9442-A22CAACB96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FFFFFF">
                  <a:alpha val="35000"/>
                </a:srgb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7294D15-9328-422C-A53D-A3FE7C3942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225D3FA-9D52-4638-8B28-75FA605A4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9EE46D05-61E5-4A82-BDF8-2CB05405C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3CC2F79D-17F2-44CB-93AF-FF6E1E184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75C66F41-CC84-445A-A14E-69FB88AB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CB850-8E75-43A0-AE24-BEE25764B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578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089070-D0EF-474C-9A0C-F6568C7D4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960120"/>
            <a:ext cx="3867912" cy="4169664"/>
          </a:xfrm>
        </p:spPr>
        <p:txBody>
          <a:bodyPr>
            <a:normAutofit/>
          </a:bodyPr>
          <a:lstStyle/>
          <a:p>
            <a:pPr algn="r"/>
            <a:r>
              <a:rPr lang="es-ES" dirty="0"/>
              <a:t>RECURSOS NECESARIOS FUERA DE SESEÑA</a:t>
            </a:r>
            <a:endParaRPr lang="es-E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E2D009B-70F6-4703-A06F-6829E40A1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3DDE43-2D94-45D6-B698-3DB8706DE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480" y="960120"/>
            <a:ext cx="5513832" cy="4558030"/>
          </a:xfrm>
        </p:spPr>
        <p:txBody>
          <a:bodyPr anchor="ctr">
            <a:normAutofit/>
          </a:bodyPr>
          <a:lstStyle/>
          <a:p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CRUZ ROJA: </a:t>
            </a:r>
            <a:r>
              <a:rPr lang="es-ES" sz="2200" dirty="0"/>
              <a:t>Ubicado en Illescas, oferta sus actividades también para Seseña: pero por dificultad de transporte, NO pueden ir normalmente.</a:t>
            </a:r>
          </a:p>
          <a:p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AMFORMAD:</a:t>
            </a:r>
            <a:r>
              <a:rPr lang="es-ES" sz="2200" dirty="0"/>
              <a:t> ubicado en Illescas ( misma dificultad)</a:t>
            </a:r>
          </a:p>
          <a:p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ATENCIÓN TEMPRANA</a:t>
            </a:r>
            <a:r>
              <a:rPr lang="es-ES" sz="2200" dirty="0"/>
              <a:t>: Illescas: excepcionalmente Asociación Down de Toledo la da a domicilio a algunas familias de Seseña, esperamos convenio para 2021.</a:t>
            </a:r>
          </a:p>
          <a:p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RR. Sanitarios</a:t>
            </a:r>
            <a:r>
              <a:rPr lang="es-ES" sz="2200" dirty="0"/>
              <a:t>: Toledo e Illescas.( Salud mental, especialidades, hospital…)</a:t>
            </a:r>
          </a:p>
        </p:txBody>
      </p:sp>
    </p:spTree>
    <p:extLst>
      <p:ext uri="{BB962C8B-B14F-4D97-AF65-F5344CB8AC3E}">
        <p14:creationId xmlns:p14="http://schemas.microsoft.com/office/powerpoint/2010/main" val="192040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AF6F10-99CC-4340-BAA2-06CCC243F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>
                <a:solidFill>
                  <a:schemeClr val="accent1"/>
                </a:solidFill>
              </a:rPr>
              <a:t>PERFIL POBLACIÓN SESEÑA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470188-FEFB-4EC6-8511-8BD8DA9A2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089" y="1698171"/>
            <a:ext cx="8984047" cy="4669971"/>
          </a:xfrm>
        </p:spPr>
        <p:txBody>
          <a:bodyPr>
            <a:normAutofit fontScale="92500"/>
          </a:bodyPr>
          <a:lstStyle/>
          <a:p>
            <a:r>
              <a:rPr lang="es-ES" dirty="0"/>
              <a:t>Población 20-50 años: problemas laborales, económicos graves, falta de </a:t>
            </a:r>
            <a:r>
              <a:rPr lang="es-ES" dirty="0" err="1"/>
              <a:t>hh.ss</a:t>
            </a:r>
            <a:r>
              <a:rPr lang="es-ES" dirty="0"/>
              <a:t>. Totales o en parte.</a:t>
            </a:r>
          </a:p>
          <a:p>
            <a:r>
              <a:rPr lang="es-ES" dirty="0"/>
              <a:t>Población en exclusión social ( dentro del grupo 20-60 años)</a:t>
            </a:r>
          </a:p>
          <a:p>
            <a:r>
              <a:rPr lang="es-ES" dirty="0"/>
              <a:t>Población ocupa: importante comunidad ocupa.</a:t>
            </a:r>
          </a:p>
          <a:p>
            <a:r>
              <a:rPr lang="es-ES" dirty="0"/>
              <a:t>Familias </a:t>
            </a:r>
            <a:r>
              <a:rPr lang="es-ES" dirty="0" err="1"/>
              <a:t>multiproblemáticas</a:t>
            </a:r>
            <a:r>
              <a:rPr lang="es-ES" dirty="0"/>
              <a:t>: familias con menores o jóvenes (derivado de la gran población joven del municipio)</a:t>
            </a:r>
          </a:p>
          <a:p>
            <a:r>
              <a:rPr lang="es-ES" dirty="0"/>
              <a:t>Población inmigrante sin regularizar.</a:t>
            </a:r>
          </a:p>
          <a:p>
            <a:r>
              <a:rPr lang="es-ES" dirty="0"/>
              <a:t>Población Joven: Alto nivel de conflicto juvenil, consumo de estupefacientes, absentismo, fracaso escolar, delincuencia (existencia de varias bandas latinas) ( colaboración con grupos especiales de la G.C)</a:t>
            </a:r>
          </a:p>
        </p:txBody>
      </p:sp>
    </p:spTree>
    <p:extLst>
      <p:ext uri="{BB962C8B-B14F-4D97-AF65-F5344CB8AC3E}">
        <p14:creationId xmlns:p14="http://schemas.microsoft.com/office/powerpoint/2010/main" val="17747698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1214</Words>
  <Application>Microsoft Office PowerPoint</Application>
  <PresentationFormat>Panorámica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Rockwell</vt:lpstr>
      <vt:lpstr>Tema de Office</vt:lpstr>
      <vt:lpstr>SERVICIOS SOCIALES</vt:lpstr>
      <vt:lpstr>SESEÑA,  El municipio</vt:lpstr>
      <vt:lpstr>CARACTERÍSTICAS DE SESEÑA</vt:lpstr>
      <vt:lpstr>Presentación de PowerPoint</vt:lpstr>
      <vt:lpstr>EQUIPO ACTUAL DE SS.SS.</vt:lpstr>
      <vt:lpstr>ENTENDAMOS LOS SS.SS. </vt:lpstr>
      <vt:lpstr>RECURSOS SOCIALES</vt:lpstr>
      <vt:lpstr>RECURSOS NECESARIOS FUERA DE SESEÑA</vt:lpstr>
      <vt:lpstr>PERFIL POBLACIÓN SESEÑA</vt:lpstr>
      <vt:lpstr>ORGANIZACIÓN SS.SS. SESEÑA</vt:lpstr>
      <vt:lpstr>COORDINACIONES Y COLABORACIONES DE LOS SS.SS. </vt:lpstr>
      <vt:lpstr>PRESTACIONES ECONÓMICAS MUNICIPALES</vt:lpstr>
      <vt:lpstr>COVID-19 EN SS.SS. ( cómo nos hemos organizado desde el Confinamiento por la Pandemia)</vt:lpstr>
      <vt:lpstr>INTERVENCIONES EN CONFINAMIENTO</vt:lpstr>
      <vt:lpstr>CÓMO NOS HEMOS SENTIDO DURANTE LA PANDEMIA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SERVICIOS SOCIALES</dc:title>
  <dc:creator>Diana Mondejar</dc:creator>
  <cp:lastModifiedBy>yovana</cp:lastModifiedBy>
  <cp:revision>5</cp:revision>
  <dcterms:created xsi:type="dcterms:W3CDTF">2020-11-23T13:17:23Z</dcterms:created>
  <dcterms:modified xsi:type="dcterms:W3CDTF">2020-11-26T11:56:18Z</dcterms:modified>
</cp:coreProperties>
</file>